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69"/>
  </p:notesMasterIdLst>
  <p:sldIdLst>
    <p:sldId id="257" r:id="rId2"/>
    <p:sldId id="258" r:id="rId3"/>
    <p:sldId id="259" r:id="rId4"/>
    <p:sldId id="260" r:id="rId5"/>
    <p:sldId id="261" r:id="rId6"/>
    <p:sldId id="262" r:id="rId7"/>
    <p:sldId id="263" r:id="rId8"/>
    <p:sldId id="264" r:id="rId9"/>
    <p:sldId id="265" r:id="rId10"/>
    <p:sldId id="266" r:id="rId11"/>
    <p:sldId id="268" r:id="rId12"/>
    <p:sldId id="269" r:id="rId13"/>
    <p:sldId id="270" r:id="rId14"/>
    <p:sldId id="324"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 id="310" r:id="rId54"/>
    <p:sldId id="311" r:id="rId55"/>
    <p:sldId id="312" r:id="rId56"/>
    <p:sldId id="313" r:id="rId57"/>
    <p:sldId id="314" r:id="rId58"/>
    <p:sldId id="315" r:id="rId59"/>
    <p:sldId id="316" r:id="rId60"/>
    <p:sldId id="317" r:id="rId61"/>
    <p:sldId id="318" r:id="rId62"/>
    <p:sldId id="319" r:id="rId63"/>
    <p:sldId id="320" r:id="rId64"/>
    <p:sldId id="321" r:id="rId65"/>
    <p:sldId id="322" r:id="rId66"/>
    <p:sldId id="323" r:id="rId67"/>
    <p:sldId id="271"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80" d="100"/>
          <a:sy n="80" d="100"/>
        </p:scale>
        <p:origin x="60" y="1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BFB85A-CB79-46BC-BCCC-B49775621CA9}"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ro-RO"/>
        </a:p>
      </dgm:t>
    </dgm:pt>
    <dgm:pt modelId="{29E87E67-E798-48C3-B9A8-B3382F4062D3}">
      <dgm:prSet phldrT="[Text]"/>
      <dgm:spPr/>
      <dgm:t>
        <a:bodyPr/>
        <a:lstStyle/>
        <a:p>
          <a:r>
            <a:rPr lang="ro-RO" dirty="0" smtClean="0"/>
            <a:t>Experienţă concretă</a:t>
          </a:r>
          <a:endParaRPr lang="ro-RO" dirty="0"/>
        </a:p>
      </dgm:t>
    </dgm:pt>
    <dgm:pt modelId="{A7457474-B109-4220-B59D-A9A1F6395463}" type="parTrans" cxnId="{A655888B-1F80-43D7-BE92-11ECCE2D5ED2}">
      <dgm:prSet/>
      <dgm:spPr/>
      <dgm:t>
        <a:bodyPr/>
        <a:lstStyle/>
        <a:p>
          <a:endParaRPr lang="ro-RO"/>
        </a:p>
      </dgm:t>
    </dgm:pt>
    <dgm:pt modelId="{684F8020-EB2B-4545-8478-6A6F98B46F9A}" type="sibTrans" cxnId="{A655888B-1F80-43D7-BE92-11ECCE2D5ED2}">
      <dgm:prSet/>
      <dgm:spPr/>
      <dgm:t>
        <a:bodyPr/>
        <a:lstStyle/>
        <a:p>
          <a:endParaRPr lang="ro-RO"/>
        </a:p>
      </dgm:t>
    </dgm:pt>
    <dgm:pt modelId="{50D3A11B-FDFE-40C8-AD83-397AF655698B}">
      <dgm:prSet phldrT="[Text]"/>
      <dgm:spPr/>
      <dgm:t>
        <a:bodyPr/>
        <a:lstStyle/>
        <a:p>
          <a:r>
            <a:rPr lang="ro-RO" dirty="0" smtClean="0"/>
            <a:t>Observare, reflecţie</a:t>
          </a:r>
          <a:endParaRPr lang="ro-RO" dirty="0"/>
        </a:p>
      </dgm:t>
    </dgm:pt>
    <dgm:pt modelId="{8FE898CF-2C1D-44A0-A491-87022BC5E028}" type="parTrans" cxnId="{C080520D-60F9-4EDF-A25C-A9CDC936080B}">
      <dgm:prSet/>
      <dgm:spPr/>
      <dgm:t>
        <a:bodyPr/>
        <a:lstStyle/>
        <a:p>
          <a:endParaRPr lang="ro-RO"/>
        </a:p>
      </dgm:t>
    </dgm:pt>
    <dgm:pt modelId="{6E081BA8-6631-405F-B61E-B8FB074A48BB}" type="sibTrans" cxnId="{C080520D-60F9-4EDF-A25C-A9CDC936080B}">
      <dgm:prSet/>
      <dgm:spPr/>
      <dgm:t>
        <a:bodyPr/>
        <a:lstStyle/>
        <a:p>
          <a:endParaRPr lang="ro-RO"/>
        </a:p>
      </dgm:t>
    </dgm:pt>
    <dgm:pt modelId="{6026C448-9B31-4241-A38F-4FEE5A5FA16E}">
      <dgm:prSet phldrT="[Text]"/>
      <dgm:spPr/>
      <dgm:t>
        <a:bodyPr/>
        <a:lstStyle/>
        <a:p>
          <a:r>
            <a:rPr lang="ro-RO" dirty="0" smtClean="0"/>
            <a:t>Conceptualizare,</a:t>
          </a:r>
        </a:p>
        <a:p>
          <a:r>
            <a:rPr lang="ro-RO" dirty="0" smtClean="0"/>
            <a:t>Abstractizare</a:t>
          </a:r>
          <a:endParaRPr lang="ro-RO" dirty="0"/>
        </a:p>
      </dgm:t>
    </dgm:pt>
    <dgm:pt modelId="{48A86CB9-9521-4648-9C8B-3ACA93DDB83D}" type="parTrans" cxnId="{8791BCFA-AD58-4BC3-A518-7709B6910933}">
      <dgm:prSet/>
      <dgm:spPr/>
      <dgm:t>
        <a:bodyPr/>
        <a:lstStyle/>
        <a:p>
          <a:endParaRPr lang="ro-RO"/>
        </a:p>
      </dgm:t>
    </dgm:pt>
    <dgm:pt modelId="{ABBB00DE-1F35-4493-BD7A-30C94C30E777}" type="sibTrans" cxnId="{8791BCFA-AD58-4BC3-A518-7709B6910933}">
      <dgm:prSet/>
      <dgm:spPr/>
      <dgm:t>
        <a:bodyPr/>
        <a:lstStyle/>
        <a:p>
          <a:endParaRPr lang="ro-RO"/>
        </a:p>
      </dgm:t>
    </dgm:pt>
    <dgm:pt modelId="{5729F0F6-5D9C-44A1-B13D-B7407EA6CBBD}">
      <dgm:prSet phldrT="[Text]"/>
      <dgm:spPr/>
      <dgm:t>
        <a:bodyPr/>
        <a:lstStyle/>
        <a:p>
          <a:r>
            <a:rPr lang="ro-RO" dirty="0" smtClean="0"/>
            <a:t>Experimentare activă</a:t>
          </a:r>
          <a:endParaRPr lang="ro-RO" dirty="0"/>
        </a:p>
      </dgm:t>
    </dgm:pt>
    <dgm:pt modelId="{B1AF5BAC-DEF8-4C56-9E71-36694D4C8ECA}" type="parTrans" cxnId="{5ACD9EE7-8B2F-476B-9827-7C5F2009FF8B}">
      <dgm:prSet/>
      <dgm:spPr/>
      <dgm:t>
        <a:bodyPr/>
        <a:lstStyle/>
        <a:p>
          <a:endParaRPr lang="ro-RO"/>
        </a:p>
      </dgm:t>
    </dgm:pt>
    <dgm:pt modelId="{7300526D-1532-43FA-8353-4921617E3712}" type="sibTrans" cxnId="{5ACD9EE7-8B2F-476B-9827-7C5F2009FF8B}">
      <dgm:prSet/>
      <dgm:spPr/>
      <dgm:t>
        <a:bodyPr/>
        <a:lstStyle/>
        <a:p>
          <a:endParaRPr lang="ro-RO"/>
        </a:p>
      </dgm:t>
    </dgm:pt>
    <dgm:pt modelId="{19FDEAAB-B65A-49F7-92E8-530ED814E492}" type="pres">
      <dgm:prSet presAssocID="{35BFB85A-CB79-46BC-BCCC-B49775621CA9}" presName="cycle" presStyleCnt="0">
        <dgm:presLayoutVars>
          <dgm:dir/>
          <dgm:resizeHandles val="exact"/>
        </dgm:presLayoutVars>
      </dgm:prSet>
      <dgm:spPr/>
      <dgm:t>
        <a:bodyPr/>
        <a:lstStyle/>
        <a:p>
          <a:endParaRPr lang="ro-RO"/>
        </a:p>
      </dgm:t>
    </dgm:pt>
    <dgm:pt modelId="{000CECC6-7DDA-4B14-9A63-74EFA68D98C8}" type="pres">
      <dgm:prSet presAssocID="{29E87E67-E798-48C3-B9A8-B3382F4062D3}" presName="node" presStyleLbl="node1" presStyleIdx="0" presStyleCnt="4">
        <dgm:presLayoutVars>
          <dgm:bulletEnabled val="1"/>
        </dgm:presLayoutVars>
      </dgm:prSet>
      <dgm:spPr/>
      <dgm:t>
        <a:bodyPr/>
        <a:lstStyle/>
        <a:p>
          <a:endParaRPr lang="ro-RO"/>
        </a:p>
      </dgm:t>
    </dgm:pt>
    <dgm:pt modelId="{822339B6-2977-4AF8-BEDF-07495CC024AC}" type="pres">
      <dgm:prSet presAssocID="{684F8020-EB2B-4545-8478-6A6F98B46F9A}" presName="sibTrans" presStyleLbl="sibTrans2D1" presStyleIdx="0" presStyleCnt="4"/>
      <dgm:spPr/>
      <dgm:t>
        <a:bodyPr/>
        <a:lstStyle/>
        <a:p>
          <a:endParaRPr lang="ro-RO"/>
        </a:p>
      </dgm:t>
    </dgm:pt>
    <dgm:pt modelId="{8DE2678B-1F2F-4CFE-998B-6C57E8538752}" type="pres">
      <dgm:prSet presAssocID="{684F8020-EB2B-4545-8478-6A6F98B46F9A}" presName="connectorText" presStyleLbl="sibTrans2D1" presStyleIdx="0" presStyleCnt="4"/>
      <dgm:spPr/>
      <dgm:t>
        <a:bodyPr/>
        <a:lstStyle/>
        <a:p>
          <a:endParaRPr lang="ro-RO"/>
        </a:p>
      </dgm:t>
    </dgm:pt>
    <dgm:pt modelId="{F8B415A1-9626-4C04-84E8-88F873646386}" type="pres">
      <dgm:prSet presAssocID="{50D3A11B-FDFE-40C8-AD83-397AF655698B}" presName="node" presStyleLbl="node1" presStyleIdx="1" presStyleCnt="4">
        <dgm:presLayoutVars>
          <dgm:bulletEnabled val="1"/>
        </dgm:presLayoutVars>
      </dgm:prSet>
      <dgm:spPr/>
      <dgm:t>
        <a:bodyPr/>
        <a:lstStyle/>
        <a:p>
          <a:endParaRPr lang="ro-RO"/>
        </a:p>
      </dgm:t>
    </dgm:pt>
    <dgm:pt modelId="{5A99B435-80A3-4185-8232-06026C7058D4}" type="pres">
      <dgm:prSet presAssocID="{6E081BA8-6631-405F-B61E-B8FB074A48BB}" presName="sibTrans" presStyleLbl="sibTrans2D1" presStyleIdx="1" presStyleCnt="4"/>
      <dgm:spPr/>
      <dgm:t>
        <a:bodyPr/>
        <a:lstStyle/>
        <a:p>
          <a:endParaRPr lang="ro-RO"/>
        </a:p>
      </dgm:t>
    </dgm:pt>
    <dgm:pt modelId="{6ABB067E-A19C-4028-8C3C-BAA88863CC5D}" type="pres">
      <dgm:prSet presAssocID="{6E081BA8-6631-405F-B61E-B8FB074A48BB}" presName="connectorText" presStyleLbl="sibTrans2D1" presStyleIdx="1" presStyleCnt="4"/>
      <dgm:spPr/>
      <dgm:t>
        <a:bodyPr/>
        <a:lstStyle/>
        <a:p>
          <a:endParaRPr lang="ro-RO"/>
        </a:p>
      </dgm:t>
    </dgm:pt>
    <dgm:pt modelId="{FD1769ED-81BE-444B-A47D-FF27EF946DEA}" type="pres">
      <dgm:prSet presAssocID="{6026C448-9B31-4241-A38F-4FEE5A5FA16E}" presName="node" presStyleLbl="node1" presStyleIdx="2" presStyleCnt="4">
        <dgm:presLayoutVars>
          <dgm:bulletEnabled val="1"/>
        </dgm:presLayoutVars>
      </dgm:prSet>
      <dgm:spPr/>
      <dgm:t>
        <a:bodyPr/>
        <a:lstStyle/>
        <a:p>
          <a:endParaRPr lang="ro-RO"/>
        </a:p>
      </dgm:t>
    </dgm:pt>
    <dgm:pt modelId="{7CF7E838-F047-4A1C-A26B-9924D7FA9250}" type="pres">
      <dgm:prSet presAssocID="{ABBB00DE-1F35-4493-BD7A-30C94C30E777}" presName="sibTrans" presStyleLbl="sibTrans2D1" presStyleIdx="2" presStyleCnt="4"/>
      <dgm:spPr/>
      <dgm:t>
        <a:bodyPr/>
        <a:lstStyle/>
        <a:p>
          <a:endParaRPr lang="ro-RO"/>
        </a:p>
      </dgm:t>
    </dgm:pt>
    <dgm:pt modelId="{B9B7E686-1979-4AC7-9521-DB68D225B7E9}" type="pres">
      <dgm:prSet presAssocID="{ABBB00DE-1F35-4493-BD7A-30C94C30E777}" presName="connectorText" presStyleLbl="sibTrans2D1" presStyleIdx="2" presStyleCnt="4"/>
      <dgm:spPr/>
      <dgm:t>
        <a:bodyPr/>
        <a:lstStyle/>
        <a:p>
          <a:endParaRPr lang="ro-RO"/>
        </a:p>
      </dgm:t>
    </dgm:pt>
    <dgm:pt modelId="{86A70CC3-994B-41B2-A678-17B03BED0734}" type="pres">
      <dgm:prSet presAssocID="{5729F0F6-5D9C-44A1-B13D-B7407EA6CBBD}" presName="node" presStyleLbl="node1" presStyleIdx="3" presStyleCnt="4">
        <dgm:presLayoutVars>
          <dgm:bulletEnabled val="1"/>
        </dgm:presLayoutVars>
      </dgm:prSet>
      <dgm:spPr/>
      <dgm:t>
        <a:bodyPr/>
        <a:lstStyle/>
        <a:p>
          <a:endParaRPr lang="ro-RO"/>
        </a:p>
      </dgm:t>
    </dgm:pt>
    <dgm:pt modelId="{625606F4-ACF7-44BE-BE46-0F87A7F356A3}" type="pres">
      <dgm:prSet presAssocID="{7300526D-1532-43FA-8353-4921617E3712}" presName="sibTrans" presStyleLbl="sibTrans2D1" presStyleIdx="3" presStyleCnt="4"/>
      <dgm:spPr/>
      <dgm:t>
        <a:bodyPr/>
        <a:lstStyle/>
        <a:p>
          <a:endParaRPr lang="ro-RO"/>
        </a:p>
      </dgm:t>
    </dgm:pt>
    <dgm:pt modelId="{2B32317B-21B3-42FE-B48B-B97E271E04F2}" type="pres">
      <dgm:prSet presAssocID="{7300526D-1532-43FA-8353-4921617E3712}" presName="connectorText" presStyleLbl="sibTrans2D1" presStyleIdx="3" presStyleCnt="4"/>
      <dgm:spPr/>
      <dgm:t>
        <a:bodyPr/>
        <a:lstStyle/>
        <a:p>
          <a:endParaRPr lang="ro-RO"/>
        </a:p>
      </dgm:t>
    </dgm:pt>
  </dgm:ptLst>
  <dgm:cxnLst>
    <dgm:cxn modelId="{A74C5A34-76FC-4736-ADE4-AB5BACD5CA60}" type="presOf" srcId="{7300526D-1532-43FA-8353-4921617E3712}" destId="{625606F4-ACF7-44BE-BE46-0F87A7F356A3}" srcOrd="0" destOrd="0" presId="urn:microsoft.com/office/officeart/2005/8/layout/cycle2"/>
    <dgm:cxn modelId="{D9810C2C-EAF3-4736-927D-3111E0AEAE15}" type="presOf" srcId="{684F8020-EB2B-4545-8478-6A6F98B46F9A}" destId="{822339B6-2977-4AF8-BEDF-07495CC024AC}" srcOrd="0" destOrd="0" presId="urn:microsoft.com/office/officeart/2005/8/layout/cycle2"/>
    <dgm:cxn modelId="{1AF50A9E-2C8A-4529-A980-7258C72D7D41}" type="presOf" srcId="{7300526D-1532-43FA-8353-4921617E3712}" destId="{2B32317B-21B3-42FE-B48B-B97E271E04F2}" srcOrd="1" destOrd="0" presId="urn:microsoft.com/office/officeart/2005/8/layout/cycle2"/>
    <dgm:cxn modelId="{5ACD9EE7-8B2F-476B-9827-7C5F2009FF8B}" srcId="{35BFB85A-CB79-46BC-BCCC-B49775621CA9}" destId="{5729F0F6-5D9C-44A1-B13D-B7407EA6CBBD}" srcOrd="3" destOrd="0" parTransId="{B1AF5BAC-DEF8-4C56-9E71-36694D4C8ECA}" sibTransId="{7300526D-1532-43FA-8353-4921617E3712}"/>
    <dgm:cxn modelId="{52050DF8-2180-4E9A-A709-6108CDDECA2F}" type="presOf" srcId="{5729F0F6-5D9C-44A1-B13D-B7407EA6CBBD}" destId="{86A70CC3-994B-41B2-A678-17B03BED0734}" srcOrd="0" destOrd="0" presId="urn:microsoft.com/office/officeart/2005/8/layout/cycle2"/>
    <dgm:cxn modelId="{8791BCFA-AD58-4BC3-A518-7709B6910933}" srcId="{35BFB85A-CB79-46BC-BCCC-B49775621CA9}" destId="{6026C448-9B31-4241-A38F-4FEE5A5FA16E}" srcOrd="2" destOrd="0" parTransId="{48A86CB9-9521-4648-9C8B-3ACA93DDB83D}" sibTransId="{ABBB00DE-1F35-4493-BD7A-30C94C30E777}"/>
    <dgm:cxn modelId="{20C3754A-F4C5-418C-8415-299657373105}" type="presOf" srcId="{35BFB85A-CB79-46BC-BCCC-B49775621CA9}" destId="{19FDEAAB-B65A-49F7-92E8-530ED814E492}" srcOrd="0" destOrd="0" presId="urn:microsoft.com/office/officeart/2005/8/layout/cycle2"/>
    <dgm:cxn modelId="{5498E296-BC3C-44F6-BA92-C2EB818EC61C}" type="presOf" srcId="{ABBB00DE-1F35-4493-BD7A-30C94C30E777}" destId="{7CF7E838-F047-4A1C-A26B-9924D7FA9250}" srcOrd="0" destOrd="0" presId="urn:microsoft.com/office/officeart/2005/8/layout/cycle2"/>
    <dgm:cxn modelId="{52C2A30E-2901-4512-AF2D-5D46DC57F507}" type="presOf" srcId="{ABBB00DE-1F35-4493-BD7A-30C94C30E777}" destId="{B9B7E686-1979-4AC7-9521-DB68D225B7E9}" srcOrd="1" destOrd="0" presId="urn:microsoft.com/office/officeart/2005/8/layout/cycle2"/>
    <dgm:cxn modelId="{E749B4DC-D036-4E0F-B7D6-663D6A993E40}" type="presOf" srcId="{6E081BA8-6631-405F-B61E-B8FB074A48BB}" destId="{6ABB067E-A19C-4028-8C3C-BAA88863CC5D}" srcOrd="1" destOrd="0" presId="urn:microsoft.com/office/officeart/2005/8/layout/cycle2"/>
    <dgm:cxn modelId="{C080520D-60F9-4EDF-A25C-A9CDC936080B}" srcId="{35BFB85A-CB79-46BC-BCCC-B49775621CA9}" destId="{50D3A11B-FDFE-40C8-AD83-397AF655698B}" srcOrd="1" destOrd="0" parTransId="{8FE898CF-2C1D-44A0-A491-87022BC5E028}" sibTransId="{6E081BA8-6631-405F-B61E-B8FB074A48BB}"/>
    <dgm:cxn modelId="{FDA2360E-8577-4C6E-B5C5-6693BB169A4D}" type="presOf" srcId="{50D3A11B-FDFE-40C8-AD83-397AF655698B}" destId="{F8B415A1-9626-4C04-84E8-88F873646386}" srcOrd="0" destOrd="0" presId="urn:microsoft.com/office/officeart/2005/8/layout/cycle2"/>
    <dgm:cxn modelId="{81ADE490-CD2B-41A9-82E3-60D1BDC49119}" type="presOf" srcId="{6E081BA8-6631-405F-B61E-B8FB074A48BB}" destId="{5A99B435-80A3-4185-8232-06026C7058D4}" srcOrd="0" destOrd="0" presId="urn:microsoft.com/office/officeart/2005/8/layout/cycle2"/>
    <dgm:cxn modelId="{BBA2BE3C-9703-40EF-A588-581752DE7F1E}" type="presOf" srcId="{29E87E67-E798-48C3-B9A8-B3382F4062D3}" destId="{000CECC6-7DDA-4B14-9A63-74EFA68D98C8}" srcOrd="0" destOrd="0" presId="urn:microsoft.com/office/officeart/2005/8/layout/cycle2"/>
    <dgm:cxn modelId="{9B6D29EB-71B3-4F73-BDF4-F6F7CCF052DF}" type="presOf" srcId="{684F8020-EB2B-4545-8478-6A6F98B46F9A}" destId="{8DE2678B-1F2F-4CFE-998B-6C57E8538752}" srcOrd="1" destOrd="0" presId="urn:microsoft.com/office/officeart/2005/8/layout/cycle2"/>
    <dgm:cxn modelId="{63B4999D-D237-4991-9469-DE0911ECA871}" type="presOf" srcId="{6026C448-9B31-4241-A38F-4FEE5A5FA16E}" destId="{FD1769ED-81BE-444B-A47D-FF27EF946DEA}" srcOrd="0" destOrd="0" presId="urn:microsoft.com/office/officeart/2005/8/layout/cycle2"/>
    <dgm:cxn modelId="{A655888B-1F80-43D7-BE92-11ECCE2D5ED2}" srcId="{35BFB85A-CB79-46BC-BCCC-B49775621CA9}" destId="{29E87E67-E798-48C3-B9A8-B3382F4062D3}" srcOrd="0" destOrd="0" parTransId="{A7457474-B109-4220-B59D-A9A1F6395463}" sibTransId="{684F8020-EB2B-4545-8478-6A6F98B46F9A}"/>
    <dgm:cxn modelId="{E6D634B4-5C5B-450A-81AA-301105FD093E}" type="presParOf" srcId="{19FDEAAB-B65A-49F7-92E8-530ED814E492}" destId="{000CECC6-7DDA-4B14-9A63-74EFA68D98C8}" srcOrd="0" destOrd="0" presId="urn:microsoft.com/office/officeart/2005/8/layout/cycle2"/>
    <dgm:cxn modelId="{64492FB4-E5DA-4C19-BB93-888D33103A12}" type="presParOf" srcId="{19FDEAAB-B65A-49F7-92E8-530ED814E492}" destId="{822339B6-2977-4AF8-BEDF-07495CC024AC}" srcOrd="1" destOrd="0" presId="urn:microsoft.com/office/officeart/2005/8/layout/cycle2"/>
    <dgm:cxn modelId="{7812A637-9BC8-44EE-AB98-98F40382B3EF}" type="presParOf" srcId="{822339B6-2977-4AF8-BEDF-07495CC024AC}" destId="{8DE2678B-1F2F-4CFE-998B-6C57E8538752}" srcOrd="0" destOrd="0" presId="urn:microsoft.com/office/officeart/2005/8/layout/cycle2"/>
    <dgm:cxn modelId="{79C80590-649E-451A-AEDE-C99B2E28BE59}" type="presParOf" srcId="{19FDEAAB-B65A-49F7-92E8-530ED814E492}" destId="{F8B415A1-9626-4C04-84E8-88F873646386}" srcOrd="2" destOrd="0" presId="urn:microsoft.com/office/officeart/2005/8/layout/cycle2"/>
    <dgm:cxn modelId="{392CADAA-7AD7-493B-ADFC-D5985B0E1A9F}" type="presParOf" srcId="{19FDEAAB-B65A-49F7-92E8-530ED814E492}" destId="{5A99B435-80A3-4185-8232-06026C7058D4}" srcOrd="3" destOrd="0" presId="urn:microsoft.com/office/officeart/2005/8/layout/cycle2"/>
    <dgm:cxn modelId="{3868ABA3-A649-4C92-820D-ED7978EDF1C2}" type="presParOf" srcId="{5A99B435-80A3-4185-8232-06026C7058D4}" destId="{6ABB067E-A19C-4028-8C3C-BAA88863CC5D}" srcOrd="0" destOrd="0" presId="urn:microsoft.com/office/officeart/2005/8/layout/cycle2"/>
    <dgm:cxn modelId="{3EE32D87-CC62-4051-96BF-CB92D4BC2990}" type="presParOf" srcId="{19FDEAAB-B65A-49F7-92E8-530ED814E492}" destId="{FD1769ED-81BE-444B-A47D-FF27EF946DEA}" srcOrd="4" destOrd="0" presId="urn:microsoft.com/office/officeart/2005/8/layout/cycle2"/>
    <dgm:cxn modelId="{04833095-AF25-4148-BBD4-21BE86832B39}" type="presParOf" srcId="{19FDEAAB-B65A-49F7-92E8-530ED814E492}" destId="{7CF7E838-F047-4A1C-A26B-9924D7FA9250}" srcOrd="5" destOrd="0" presId="urn:microsoft.com/office/officeart/2005/8/layout/cycle2"/>
    <dgm:cxn modelId="{9E17891B-AA1C-4205-99ED-D77AD38782B4}" type="presParOf" srcId="{7CF7E838-F047-4A1C-A26B-9924D7FA9250}" destId="{B9B7E686-1979-4AC7-9521-DB68D225B7E9}" srcOrd="0" destOrd="0" presId="urn:microsoft.com/office/officeart/2005/8/layout/cycle2"/>
    <dgm:cxn modelId="{043855A6-8BBE-4F08-9CE9-993F75D50AC7}" type="presParOf" srcId="{19FDEAAB-B65A-49F7-92E8-530ED814E492}" destId="{86A70CC3-994B-41B2-A678-17B03BED0734}" srcOrd="6" destOrd="0" presId="urn:microsoft.com/office/officeart/2005/8/layout/cycle2"/>
    <dgm:cxn modelId="{E7098438-45A7-415F-A6C5-31F04C113AE9}" type="presParOf" srcId="{19FDEAAB-B65A-49F7-92E8-530ED814E492}" destId="{625606F4-ACF7-44BE-BE46-0F87A7F356A3}" srcOrd="7" destOrd="0" presId="urn:microsoft.com/office/officeart/2005/8/layout/cycle2"/>
    <dgm:cxn modelId="{98719CA7-2975-450A-B5E6-57C1B6897FC7}" type="presParOf" srcId="{625606F4-ACF7-44BE-BE46-0F87A7F356A3}" destId="{2B32317B-21B3-42FE-B48B-B97E271E04F2}"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0CECC6-7DDA-4B14-9A63-74EFA68D98C8}">
      <dsp:nvSpPr>
        <dsp:cNvPr id="0" name=""/>
        <dsp:cNvSpPr/>
      </dsp:nvSpPr>
      <dsp:spPr>
        <a:xfrm>
          <a:off x="3331099" y="2817"/>
          <a:ext cx="2194784" cy="219478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ro-RO" sz="1400" kern="1200" dirty="0" smtClean="0"/>
            <a:t>Experienţă concretă</a:t>
          </a:r>
          <a:endParaRPr lang="ro-RO" sz="1400" kern="1200" dirty="0"/>
        </a:p>
      </dsp:txBody>
      <dsp:txXfrm>
        <a:off x="3652518" y="324236"/>
        <a:ext cx="1551946" cy="1551946"/>
      </dsp:txXfrm>
    </dsp:sp>
    <dsp:sp modelId="{822339B6-2977-4AF8-BEDF-07495CC024AC}">
      <dsp:nvSpPr>
        <dsp:cNvPr id="0" name=""/>
        <dsp:cNvSpPr/>
      </dsp:nvSpPr>
      <dsp:spPr>
        <a:xfrm rot="2700000">
          <a:off x="5290099" y="1882582"/>
          <a:ext cx="582269" cy="7407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ro-RO" sz="1100" kern="1200"/>
        </a:p>
      </dsp:txBody>
      <dsp:txXfrm>
        <a:off x="5315680" y="1968971"/>
        <a:ext cx="407588" cy="444443"/>
      </dsp:txXfrm>
    </dsp:sp>
    <dsp:sp modelId="{F8B415A1-9626-4C04-84E8-88F873646386}">
      <dsp:nvSpPr>
        <dsp:cNvPr id="0" name=""/>
        <dsp:cNvSpPr/>
      </dsp:nvSpPr>
      <dsp:spPr>
        <a:xfrm>
          <a:off x="5659889" y="2331607"/>
          <a:ext cx="2194784" cy="219478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ro-RO" sz="1400" kern="1200" dirty="0" smtClean="0"/>
            <a:t>Observare, reflecţie</a:t>
          </a:r>
          <a:endParaRPr lang="ro-RO" sz="1400" kern="1200" dirty="0"/>
        </a:p>
      </dsp:txBody>
      <dsp:txXfrm>
        <a:off x="5981308" y="2653026"/>
        <a:ext cx="1551946" cy="1551946"/>
      </dsp:txXfrm>
    </dsp:sp>
    <dsp:sp modelId="{5A99B435-80A3-4185-8232-06026C7058D4}">
      <dsp:nvSpPr>
        <dsp:cNvPr id="0" name=""/>
        <dsp:cNvSpPr/>
      </dsp:nvSpPr>
      <dsp:spPr>
        <a:xfrm rot="8100000">
          <a:off x="5313404" y="4211372"/>
          <a:ext cx="582269" cy="7407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ro-RO" sz="1100" kern="1200"/>
        </a:p>
      </dsp:txBody>
      <dsp:txXfrm rot="10800000">
        <a:off x="5462504" y="4297761"/>
        <a:ext cx="407588" cy="444443"/>
      </dsp:txXfrm>
    </dsp:sp>
    <dsp:sp modelId="{FD1769ED-81BE-444B-A47D-FF27EF946DEA}">
      <dsp:nvSpPr>
        <dsp:cNvPr id="0" name=""/>
        <dsp:cNvSpPr/>
      </dsp:nvSpPr>
      <dsp:spPr>
        <a:xfrm>
          <a:off x="3331099" y="4660397"/>
          <a:ext cx="2194784" cy="219478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ro-RO" sz="1400" kern="1200" dirty="0" smtClean="0"/>
            <a:t>Conceptualizare,</a:t>
          </a:r>
        </a:p>
        <a:p>
          <a:pPr lvl="0" algn="ctr" defTabSz="622300">
            <a:lnSpc>
              <a:spcPct val="90000"/>
            </a:lnSpc>
            <a:spcBef>
              <a:spcPct val="0"/>
            </a:spcBef>
            <a:spcAft>
              <a:spcPct val="35000"/>
            </a:spcAft>
          </a:pPr>
          <a:r>
            <a:rPr lang="ro-RO" sz="1400" kern="1200" dirty="0" smtClean="0"/>
            <a:t>Abstractizare</a:t>
          </a:r>
          <a:endParaRPr lang="ro-RO" sz="1400" kern="1200" dirty="0"/>
        </a:p>
      </dsp:txBody>
      <dsp:txXfrm>
        <a:off x="3652518" y="4981816"/>
        <a:ext cx="1551946" cy="1551946"/>
      </dsp:txXfrm>
    </dsp:sp>
    <dsp:sp modelId="{7CF7E838-F047-4A1C-A26B-9924D7FA9250}">
      <dsp:nvSpPr>
        <dsp:cNvPr id="0" name=""/>
        <dsp:cNvSpPr/>
      </dsp:nvSpPr>
      <dsp:spPr>
        <a:xfrm rot="13500000">
          <a:off x="2984615" y="4234677"/>
          <a:ext cx="582269" cy="7407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ro-RO" sz="1100" kern="1200"/>
        </a:p>
      </dsp:txBody>
      <dsp:txXfrm rot="10800000">
        <a:off x="3133715" y="4444584"/>
        <a:ext cx="407588" cy="444443"/>
      </dsp:txXfrm>
    </dsp:sp>
    <dsp:sp modelId="{86A70CC3-994B-41B2-A678-17B03BED0734}">
      <dsp:nvSpPr>
        <dsp:cNvPr id="0" name=""/>
        <dsp:cNvSpPr/>
      </dsp:nvSpPr>
      <dsp:spPr>
        <a:xfrm>
          <a:off x="1002309" y="2331607"/>
          <a:ext cx="2194784" cy="2194784"/>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ro-RO" sz="1400" kern="1200" dirty="0" smtClean="0"/>
            <a:t>Experimentare activă</a:t>
          </a:r>
          <a:endParaRPr lang="ro-RO" sz="1400" kern="1200" dirty="0"/>
        </a:p>
      </dsp:txBody>
      <dsp:txXfrm>
        <a:off x="1323728" y="2653026"/>
        <a:ext cx="1551946" cy="1551946"/>
      </dsp:txXfrm>
    </dsp:sp>
    <dsp:sp modelId="{625606F4-ACF7-44BE-BE46-0F87A7F356A3}">
      <dsp:nvSpPr>
        <dsp:cNvPr id="0" name=""/>
        <dsp:cNvSpPr/>
      </dsp:nvSpPr>
      <dsp:spPr>
        <a:xfrm rot="18900000">
          <a:off x="2961310" y="1905887"/>
          <a:ext cx="582269" cy="7407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ro-RO" sz="1100" kern="1200"/>
        </a:p>
      </dsp:txBody>
      <dsp:txXfrm>
        <a:off x="2986891" y="2115794"/>
        <a:ext cx="407588" cy="444443"/>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445923-FE01-47E5-A06A-EB70A6478EEC}" type="datetimeFigureOut">
              <a:rPr lang="en-GB" smtClean="0"/>
              <a:t>11/11/2021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503D03-2679-47DE-A108-BA75A0D69CC0}" type="slidenum">
              <a:rPr lang="en-GB" smtClean="0"/>
              <a:t>‹#›</a:t>
            </a:fld>
            <a:endParaRPr lang="en-GB"/>
          </a:p>
        </p:txBody>
      </p:sp>
    </p:spTree>
    <p:extLst>
      <p:ext uri="{BB962C8B-B14F-4D97-AF65-F5344CB8AC3E}">
        <p14:creationId xmlns:p14="http://schemas.microsoft.com/office/powerpoint/2010/main" val="2899221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6499"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latin typeface="Arial" panose="020B0604020202020204" pitchFamily="34" charset="0"/>
            </a:endParaRPr>
          </a:p>
        </p:txBody>
      </p:sp>
    </p:spTree>
    <p:extLst>
      <p:ext uri="{BB962C8B-B14F-4D97-AF65-F5344CB8AC3E}">
        <p14:creationId xmlns:p14="http://schemas.microsoft.com/office/powerpoint/2010/main" val="121565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28187635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E2D0D64-BBFD-49F8-954C-F662EE56803B}" type="datetimeFigureOut">
              <a:rPr lang="en-GB" smtClean="0"/>
              <a:t>11/11/2021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1743313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37346536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215852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12482354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3773812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20674841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12979754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3304021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17583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1593712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E2D0D64-BBFD-49F8-954C-F662EE56803B}" type="datetimeFigureOut">
              <a:rPr lang="en-GB" smtClean="0"/>
              <a:t>11/11/2021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3970304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E2D0D64-BBFD-49F8-954C-F662EE56803B}" type="datetimeFigureOut">
              <a:rPr lang="en-GB" smtClean="0"/>
              <a:t>11/11/2021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3250103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1903140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1329892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1E2D0D64-BBFD-49F8-954C-F662EE56803B}" type="datetimeFigureOut">
              <a:rPr lang="en-GB" smtClean="0"/>
              <a:t>11/11/2021</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2750129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E2D0D64-BBFD-49F8-954C-F662EE56803B}" type="datetimeFigureOut">
              <a:rPr lang="en-GB" smtClean="0"/>
              <a:t>11/11/2021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4179FAB-7C8A-4AA4-8C78-6599B5F20E14}" type="slidenum">
              <a:rPr lang="en-GB" smtClean="0"/>
              <a:t>‹#›</a:t>
            </a:fld>
            <a:endParaRPr lang="en-GB"/>
          </a:p>
        </p:txBody>
      </p:sp>
    </p:spTree>
    <p:extLst>
      <p:ext uri="{BB962C8B-B14F-4D97-AF65-F5344CB8AC3E}">
        <p14:creationId xmlns:p14="http://schemas.microsoft.com/office/powerpoint/2010/main" val="1844876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E2D0D64-BBFD-49F8-954C-F662EE56803B}" type="datetimeFigureOut">
              <a:rPr lang="en-GB" smtClean="0"/>
              <a:t>11/11/2021</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4179FAB-7C8A-4AA4-8C78-6599B5F20E14}" type="slidenum">
              <a:rPr lang="en-GB" smtClean="0"/>
              <a:t>‹#›</a:t>
            </a:fld>
            <a:endParaRPr lang="en-GB"/>
          </a:p>
        </p:txBody>
      </p:sp>
    </p:spTree>
    <p:extLst>
      <p:ext uri="{BB962C8B-B14F-4D97-AF65-F5344CB8AC3E}">
        <p14:creationId xmlns:p14="http://schemas.microsoft.com/office/powerpoint/2010/main" val="24799084"/>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pages.uoregon.edu/sanjay/pubs/creativeandwise.pdf"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www.eric.ed.gov/PDFS/ED354421.pdf"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4" name="Rectangle 2" descr="Large confetti"/>
          <p:cNvSpPr>
            <a:spLocks noGrp="1" noChangeArrowheads="1"/>
          </p:cNvSpPr>
          <p:nvPr>
            <p:ph type="ctrTitle"/>
          </p:nvPr>
        </p:nvSpPr>
        <p:spPr>
          <a:xfrm>
            <a:off x="1154955" y="1447800"/>
            <a:ext cx="8825658" cy="1681655"/>
          </a:xfrm>
        </p:spPr>
        <p:txBody>
          <a:bodyPr/>
          <a:lstStyle/>
          <a:p>
            <a:pPr eaLnBrk="1" hangingPunct="1">
              <a:defRPr/>
            </a:pPr>
            <a:r>
              <a:rPr lang="ro-RO" sz="8000" b="1" cap="all" dirty="0"/>
              <a:t>John Dewey</a:t>
            </a:r>
            <a:endParaRPr lang="en-US" altLang="en-US" dirty="0" smtClean="0"/>
          </a:p>
        </p:txBody>
      </p:sp>
      <p:sp>
        <p:nvSpPr>
          <p:cNvPr id="23555" name="Rectangle 3"/>
          <p:cNvSpPr>
            <a:spLocks noGrp="1" noChangeArrowheads="1"/>
          </p:cNvSpPr>
          <p:nvPr>
            <p:ph type="subTitle" idx="1"/>
          </p:nvPr>
        </p:nvSpPr>
        <p:spPr>
          <a:xfrm>
            <a:off x="2895600" y="3746500"/>
            <a:ext cx="6400800" cy="749300"/>
          </a:xfrm>
        </p:spPr>
        <p:txBody>
          <a:bodyPr/>
          <a:lstStyle/>
          <a:p>
            <a:pPr eaLnBrk="1" hangingPunct="1"/>
            <a:r>
              <a:rPr lang="ro-RO" altLang="en-US" smtClean="0"/>
              <a:t>(1859 - 1952)</a:t>
            </a:r>
            <a:endParaRPr lang="en-US" altLang="en-US" smtClean="0"/>
          </a:p>
        </p:txBody>
      </p:sp>
      <p:pic>
        <p:nvPicPr>
          <p:cNvPr id="3076"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434470" y="2805112"/>
            <a:ext cx="2846567"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21811595"/>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3555">
                                            <p:txEl>
                                              <p:pRg st="0" end="0"/>
                                            </p:txEl>
                                          </p:spTgt>
                                        </p:tgtEl>
                                        <p:attrNameLst>
                                          <p:attrName>style.visibility</p:attrName>
                                        </p:attrNameLst>
                                      </p:cBhvr>
                                      <p:to>
                                        <p:strVal val="visible"/>
                                      </p:to>
                                    </p:set>
                                    <p:anim calcmode="lin" valueType="num">
                                      <p:cBhvr additive="base">
                                        <p:cTn id="7" dur="500" fill="hold"/>
                                        <p:tgtEl>
                                          <p:spTgt spid="23555">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355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build="p"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290" name="Rectangle 2" descr="Large confetti"/>
          <p:cNvSpPr>
            <a:spLocks noGrp="1" noChangeArrowheads="1"/>
          </p:cNvSpPr>
          <p:nvPr>
            <p:ph type="title"/>
          </p:nvPr>
        </p:nvSpPr>
        <p:spPr>
          <a:xfrm>
            <a:off x="2617788" y="152401"/>
            <a:ext cx="7772400" cy="1274763"/>
          </a:xfrm>
        </p:spPr>
        <p:txBody>
          <a:bodyPr/>
          <a:lstStyle/>
          <a:p>
            <a:pPr algn="ctr" eaLnBrk="1" hangingPunct="1"/>
            <a:r>
              <a:rPr lang="en-US" altLang="en-US" smtClean="0"/>
              <a:t>METODA PROBLEMEI</a:t>
            </a:r>
            <a:r>
              <a:rPr lang="ro-RO" altLang="en-US" smtClean="0"/>
              <a:t> - avantaje</a:t>
            </a:r>
            <a:endParaRPr lang="en-US" altLang="en-US" smtClean="0"/>
          </a:p>
        </p:txBody>
      </p:sp>
      <p:sp>
        <p:nvSpPr>
          <p:cNvPr id="32771" name="Rectangle 3"/>
          <p:cNvSpPr>
            <a:spLocks noGrp="1" noChangeArrowheads="1"/>
          </p:cNvSpPr>
          <p:nvPr>
            <p:ph idx="1"/>
          </p:nvPr>
        </p:nvSpPr>
        <p:spPr>
          <a:xfrm>
            <a:off x="1103312" y="2052918"/>
            <a:ext cx="10370420" cy="4195481"/>
          </a:xfrm>
        </p:spPr>
        <p:txBody>
          <a:bodyPr/>
          <a:lstStyle/>
          <a:p>
            <a:pPr eaLnBrk="1" hangingPunct="1">
              <a:lnSpc>
                <a:spcPct val="200000"/>
              </a:lnSpc>
            </a:pPr>
            <a:r>
              <a:rPr lang="en-US" altLang="en-US" dirty="0" err="1" smtClean="0"/>
              <a:t>Favorizează</a:t>
            </a:r>
            <a:r>
              <a:rPr lang="en-US" altLang="en-US" dirty="0" smtClean="0"/>
              <a:t> </a:t>
            </a:r>
            <a:r>
              <a:rPr lang="en-US" altLang="en-US" dirty="0" err="1" smtClean="0"/>
              <a:t>învățarea</a:t>
            </a:r>
            <a:r>
              <a:rPr lang="en-US" altLang="en-US" dirty="0" smtClean="0"/>
              <a:t> </a:t>
            </a:r>
            <a:r>
              <a:rPr lang="en-US" altLang="en-US" dirty="0" err="1" smtClean="0"/>
              <a:t>prin</a:t>
            </a:r>
            <a:r>
              <a:rPr lang="en-US" altLang="en-US" dirty="0" smtClean="0"/>
              <a:t> </a:t>
            </a:r>
            <a:r>
              <a:rPr lang="en-US" altLang="en-US" dirty="0" err="1" smtClean="0"/>
              <a:t>descoperire</a:t>
            </a:r>
            <a:r>
              <a:rPr lang="en-US" altLang="en-US" dirty="0" smtClean="0"/>
              <a:t>.</a:t>
            </a:r>
          </a:p>
          <a:p>
            <a:pPr eaLnBrk="1" hangingPunct="1">
              <a:lnSpc>
                <a:spcPct val="200000"/>
              </a:lnSpc>
            </a:pPr>
            <a:r>
              <a:rPr lang="en-US" altLang="en-US" dirty="0" err="1" smtClean="0"/>
              <a:t>Oferă</a:t>
            </a:r>
            <a:r>
              <a:rPr lang="en-US" altLang="en-US" dirty="0" smtClean="0"/>
              <a:t> </a:t>
            </a:r>
            <a:r>
              <a:rPr lang="en-US" altLang="en-US" dirty="0" err="1" smtClean="0"/>
              <a:t>avantajul</a:t>
            </a:r>
            <a:r>
              <a:rPr lang="en-US" altLang="en-US" dirty="0" smtClean="0"/>
              <a:t> </a:t>
            </a:r>
            <a:r>
              <a:rPr lang="en-US" altLang="en-US" dirty="0" err="1" smtClean="0"/>
              <a:t>motivației</a:t>
            </a:r>
            <a:r>
              <a:rPr lang="en-US" altLang="en-US" dirty="0" smtClean="0"/>
              <a:t> interne</a:t>
            </a:r>
          </a:p>
          <a:p>
            <a:pPr eaLnBrk="1" hangingPunct="1">
              <a:lnSpc>
                <a:spcPct val="200000"/>
              </a:lnSpc>
            </a:pPr>
            <a:r>
              <a:rPr lang="en-US" altLang="en-US" dirty="0" err="1" smtClean="0"/>
              <a:t>Efortul</a:t>
            </a:r>
            <a:r>
              <a:rPr lang="en-US" altLang="en-US" dirty="0" smtClean="0"/>
              <a:t> </a:t>
            </a:r>
            <a:r>
              <a:rPr lang="en-US" altLang="en-US" dirty="0" err="1" smtClean="0"/>
              <a:t>este</a:t>
            </a:r>
            <a:r>
              <a:rPr lang="en-US" altLang="en-US" dirty="0" smtClean="0"/>
              <a:t> un </a:t>
            </a:r>
            <a:r>
              <a:rPr lang="en-US" altLang="en-US" dirty="0" err="1" smtClean="0"/>
              <a:t>produs</a:t>
            </a:r>
            <a:r>
              <a:rPr lang="en-US" altLang="en-US" dirty="0" smtClean="0"/>
              <a:t> al </a:t>
            </a:r>
            <a:r>
              <a:rPr lang="en-US" altLang="en-US" dirty="0" err="1" smtClean="0"/>
              <a:t>interesului</a:t>
            </a:r>
            <a:endParaRPr lang="ro-RO" altLang="en-US" dirty="0" smtClean="0"/>
          </a:p>
          <a:p>
            <a:pPr>
              <a:lnSpc>
                <a:spcPct val="200000"/>
              </a:lnSpc>
            </a:pPr>
            <a:r>
              <a:rPr lang="en-US" altLang="en-US" dirty="0"/>
              <a:t>Din </a:t>
            </a:r>
            <a:r>
              <a:rPr lang="en-US" altLang="en-US" dirty="0" err="1"/>
              <a:t>teoria</a:t>
            </a:r>
            <a:r>
              <a:rPr lang="en-US" altLang="en-US" dirty="0"/>
              <a:t> </a:t>
            </a:r>
            <a:r>
              <a:rPr lang="en-US" altLang="en-US" dirty="0" err="1"/>
              <a:t>interesului</a:t>
            </a:r>
            <a:r>
              <a:rPr lang="en-US" altLang="en-US" dirty="0"/>
              <a:t> a </a:t>
            </a:r>
            <a:r>
              <a:rPr lang="en-US" altLang="en-US" dirty="0" err="1"/>
              <a:t>dedus</a:t>
            </a:r>
            <a:r>
              <a:rPr lang="en-US" altLang="en-US" dirty="0"/>
              <a:t> </a:t>
            </a:r>
            <a:r>
              <a:rPr lang="en-US" altLang="en-US" dirty="0" err="1"/>
              <a:t>sistemul</a:t>
            </a:r>
            <a:r>
              <a:rPr lang="en-US" altLang="en-US" dirty="0"/>
              <a:t> de </a:t>
            </a:r>
            <a:r>
              <a:rPr lang="en-US" altLang="en-US" dirty="0" err="1"/>
              <a:t>instruire</a:t>
            </a:r>
            <a:r>
              <a:rPr lang="en-US" altLang="en-US" dirty="0"/>
              <a:t> </a:t>
            </a:r>
            <a:r>
              <a:rPr lang="en-US" altLang="en-US" dirty="0" err="1"/>
              <a:t>bazat</a:t>
            </a:r>
            <a:r>
              <a:rPr lang="en-US" altLang="en-US" dirty="0"/>
              <a:t> </a:t>
            </a:r>
            <a:r>
              <a:rPr lang="en-US" altLang="en-US" dirty="0" err="1"/>
              <a:t>pe</a:t>
            </a:r>
            <a:r>
              <a:rPr lang="en-US" altLang="en-US" dirty="0"/>
              <a:t> </a:t>
            </a:r>
            <a:r>
              <a:rPr lang="en-US" altLang="en-US" dirty="0" err="1"/>
              <a:t>liberatatea</a:t>
            </a:r>
            <a:r>
              <a:rPr lang="en-US" altLang="en-US" dirty="0"/>
              <a:t> </a:t>
            </a:r>
            <a:r>
              <a:rPr lang="en-US" altLang="en-US" dirty="0" err="1"/>
              <a:t>elevului</a:t>
            </a:r>
            <a:r>
              <a:rPr lang="en-US" altLang="en-US" dirty="0"/>
              <a:t> de a </a:t>
            </a:r>
            <a:r>
              <a:rPr lang="en-US" altLang="en-US" dirty="0" err="1"/>
              <a:t>opta</a:t>
            </a:r>
            <a:r>
              <a:rPr lang="en-US" altLang="en-US" dirty="0"/>
              <a:t> </a:t>
            </a:r>
            <a:r>
              <a:rPr lang="en-US" altLang="en-US" dirty="0" err="1"/>
              <a:t>pentru</a:t>
            </a:r>
            <a:r>
              <a:rPr lang="en-US" altLang="en-US" dirty="0"/>
              <a:t> </a:t>
            </a:r>
            <a:r>
              <a:rPr lang="en-US" altLang="en-US" dirty="0" err="1"/>
              <a:t>obiectele</a:t>
            </a:r>
            <a:r>
              <a:rPr lang="en-US" altLang="en-US" dirty="0"/>
              <a:t> de </a:t>
            </a:r>
            <a:r>
              <a:rPr lang="en-US" altLang="en-US" dirty="0" err="1"/>
              <a:t>studiu</a:t>
            </a:r>
            <a:r>
              <a:rPr lang="en-US" altLang="en-US" dirty="0"/>
              <a:t>.</a:t>
            </a:r>
          </a:p>
          <a:p>
            <a:pPr eaLnBrk="1" hangingPunct="1">
              <a:lnSpc>
                <a:spcPct val="200000"/>
              </a:lnSpc>
            </a:pPr>
            <a:endParaRPr lang="en-US" altLang="en-US" dirty="0" smtClean="0"/>
          </a:p>
        </p:txBody>
      </p:sp>
    </p:spTree>
    <p:extLst>
      <p:ext uri="{BB962C8B-B14F-4D97-AF65-F5344CB8AC3E}">
        <p14:creationId xmlns:p14="http://schemas.microsoft.com/office/powerpoint/2010/main" val="362358234"/>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2771">
                                            <p:txEl>
                                              <p:pRg st="0" end="0"/>
                                            </p:txEl>
                                          </p:spTgt>
                                        </p:tgtEl>
                                        <p:attrNameLst>
                                          <p:attrName>style.visibility</p:attrName>
                                        </p:attrNameLst>
                                      </p:cBhvr>
                                      <p:to>
                                        <p:strVal val="visible"/>
                                      </p:to>
                                    </p:set>
                                    <p:anim calcmode="lin" valueType="num">
                                      <p:cBhvr additive="base">
                                        <p:cTn id="7" dur="500" fill="hold"/>
                                        <p:tgtEl>
                                          <p:spTgt spid="32771">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277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32771">
                                            <p:txEl>
                                              <p:pRg st="1" end="1"/>
                                            </p:txEl>
                                          </p:spTgt>
                                        </p:tgtEl>
                                        <p:attrNameLst>
                                          <p:attrName>style.visibility</p:attrName>
                                        </p:attrNameLst>
                                      </p:cBhvr>
                                      <p:to>
                                        <p:strVal val="visible"/>
                                      </p:to>
                                    </p:set>
                                    <p:anim calcmode="lin" valueType="num">
                                      <p:cBhvr additive="base">
                                        <p:cTn id="13" dur="500" fill="hold"/>
                                        <p:tgtEl>
                                          <p:spTgt spid="32771">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277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2771">
                                            <p:txEl>
                                              <p:pRg st="2" end="2"/>
                                            </p:txEl>
                                          </p:spTgt>
                                        </p:tgtEl>
                                        <p:attrNameLst>
                                          <p:attrName>style.visibility</p:attrName>
                                        </p:attrNameLst>
                                      </p:cBhvr>
                                      <p:to>
                                        <p:strVal val="visible"/>
                                      </p:to>
                                    </p:set>
                                    <p:anim calcmode="lin" valueType="num">
                                      <p:cBhvr additive="base">
                                        <p:cTn id="19" dur="500" fill="hold"/>
                                        <p:tgtEl>
                                          <p:spTgt spid="32771">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277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32771">
                                            <p:txEl>
                                              <p:pRg st="3" end="3"/>
                                            </p:txEl>
                                          </p:spTgt>
                                        </p:tgtEl>
                                        <p:attrNameLst>
                                          <p:attrName>style.visibility</p:attrName>
                                        </p:attrNameLst>
                                      </p:cBhvr>
                                      <p:to>
                                        <p:strVal val="visible"/>
                                      </p:to>
                                    </p:set>
                                    <p:anim calcmode="lin" valueType="num">
                                      <p:cBhvr additive="base">
                                        <p:cTn id="25" dur="500" fill="hold"/>
                                        <p:tgtEl>
                                          <p:spTgt spid="32771">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32771">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1" grpId="0" build="p"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2" descr="Large confetti"/>
          <p:cNvSpPr>
            <a:spLocks noGrp="1" noChangeArrowheads="1"/>
          </p:cNvSpPr>
          <p:nvPr>
            <p:ph type="title"/>
          </p:nvPr>
        </p:nvSpPr>
        <p:spPr/>
        <p:txBody>
          <a:bodyPr/>
          <a:lstStyle/>
          <a:p>
            <a:r>
              <a:rPr lang="en-US" altLang="en-US" dirty="0" err="1"/>
              <a:t>Teoriile</a:t>
            </a:r>
            <a:r>
              <a:rPr lang="en-US" altLang="en-US" dirty="0"/>
              <a:t> sale au </a:t>
            </a:r>
            <a:r>
              <a:rPr lang="en-US" altLang="en-US" dirty="0" err="1"/>
              <a:t>fost</a:t>
            </a:r>
            <a:r>
              <a:rPr lang="en-US" altLang="en-US" dirty="0"/>
              <a:t> </a:t>
            </a:r>
            <a:r>
              <a:rPr lang="en-US" altLang="en-US" dirty="0" err="1"/>
              <a:t>puse</a:t>
            </a:r>
            <a:r>
              <a:rPr lang="en-US" altLang="en-US" dirty="0"/>
              <a:t> in </a:t>
            </a:r>
            <a:r>
              <a:rPr lang="en-US" altLang="en-US" dirty="0" err="1"/>
              <a:t>aplicatie</a:t>
            </a:r>
            <a:r>
              <a:rPr lang="en-US" altLang="en-US" dirty="0"/>
              <a:t> in </a:t>
            </a:r>
            <a:r>
              <a:rPr lang="en-US" altLang="en-US" dirty="0" err="1"/>
              <a:t>Scoala</a:t>
            </a:r>
            <a:r>
              <a:rPr lang="en-US" altLang="en-US" dirty="0"/>
              <a:t> experimental</a:t>
            </a:r>
            <a:r>
              <a:rPr lang="ro-RO" altLang="en-US" dirty="0"/>
              <a:t>ă</a:t>
            </a:r>
            <a:r>
              <a:rPr lang="en-US" altLang="en-US" dirty="0"/>
              <a:t> din CHICAGO </a:t>
            </a:r>
            <a:r>
              <a:rPr lang="en-US" altLang="en-US" dirty="0" err="1"/>
              <a:t>pe</a:t>
            </a:r>
            <a:r>
              <a:rPr lang="en-US" altLang="en-US" dirty="0"/>
              <a:t> care a </a:t>
            </a:r>
            <a:r>
              <a:rPr lang="en-US" altLang="en-US" dirty="0" err="1"/>
              <a:t>fondat</a:t>
            </a:r>
            <a:r>
              <a:rPr lang="en-US" altLang="en-US" dirty="0"/>
              <a:t>-o in 1896. </a:t>
            </a:r>
            <a:br>
              <a:rPr lang="en-US" altLang="en-US" dirty="0"/>
            </a:br>
            <a:endParaRPr lang="en-US" altLang="en-US" dirty="0" smtClean="0"/>
          </a:p>
        </p:txBody>
      </p:sp>
      <p:pic>
        <p:nvPicPr>
          <p:cNvPr id="14340" name="Picture 3" descr="D:\master\ih090213a-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2800" y="2719347"/>
            <a:ext cx="6769210" cy="3913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33686305"/>
      </p:ext>
    </p:extLst>
  </p:cSld>
  <p:clrMapOvr>
    <a:masterClrMapping/>
  </p:clrMapOvr>
  <p:transition>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2" name="Rectangle 2" descr="Large confetti"/>
          <p:cNvSpPr>
            <a:spLocks noGrp="1" noChangeArrowheads="1"/>
          </p:cNvSpPr>
          <p:nvPr>
            <p:ph type="title"/>
          </p:nvPr>
        </p:nvSpPr>
        <p:spPr>
          <a:xfrm>
            <a:off x="2611438" y="381001"/>
            <a:ext cx="7772400" cy="817563"/>
          </a:xfrm>
        </p:spPr>
        <p:txBody>
          <a:bodyPr/>
          <a:lstStyle/>
          <a:p>
            <a:pPr algn="ctr" eaLnBrk="1" hangingPunct="1"/>
            <a:r>
              <a:rPr lang="en-US" altLang="en-US" sz="4000"/>
              <a:t>Câteva idei privind educația copiilor:</a:t>
            </a:r>
          </a:p>
        </p:txBody>
      </p:sp>
      <p:sp>
        <p:nvSpPr>
          <p:cNvPr id="35843" name="Rectangle 3"/>
          <p:cNvSpPr>
            <a:spLocks noGrp="1" noChangeArrowheads="1"/>
          </p:cNvSpPr>
          <p:nvPr>
            <p:ph idx="1"/>
          </p:nvPr>
        </p:nvSpPr>
        <p:spPr>
          <a:xfrm>
            <a:off x="421419" y="1905000"/>
            <a:ext cx="10678602" cy="4648200"/>
          </a:xfrm>
        </p:spPr>
        <p:txBody>
          <a:bodyPr>
            <a:normAutofit/>
          </a:bodyPr>
          <a:lstStyle/>
          <a:p>
            <a:pPr>
              <a:buClr>
                <a:srgbClr val="FF0000"/>
              </a:buClr>
              <a:buFont typeface="Wingdings" panose="05000000000000000000" pitchFamily="2" charset="2"/>
              <a:buChar char="Ø"/>
            </a:pPr>
            <a:r>
              <a:rPr lang="en-US" altLang="en-US" sz="2400" dirty="0" err="1"/>
              <a:t>Materiile</a:t>
            </a:r>
            <a:r>
              <a:rPr lang="en-US" altLang="en-US" sz="2400" dirty="0"/>
              <a:t> </a:t>
            </a:r>
            <a:r>
              <a:rPr lang="en-US" altLang="en-US" sz="2400" dirty="0" err="1"/>
              <a:t>trebuie</a:t>
            </a:r>
            <a:r>
              <a:rPr lang="en-US" altLang="en-US" sz="2400" dirty="0"/>
              <a:t> </a:t>
            </a:r>
            <a:r>
              <a:rPr lang="en-US" altLang="en-US" sz="2400" dirty="0" err="1"/>
              <a:t>să</a:t>
            </a:r>
            <a:r>
              <a:rPr lang="en-US" altLang="en-US" sz="2400" dirty="0"/>
              <a:t> fie </a:t>
            </a:r>
            <a:r>
              <a:rPr lang="en-US" altLang="en-US" sz="2400" dirty="0" err="1"/>
              <a:t>concordante</a:t>
            </a:r>
            <a:r>
              <a:rPr lang="en-US" altLang="en-US" sz="2400" dirty="0"/>
              <a:t> cu </a:t>
            </a:r>
            <a:r>
              <a:rPr lang="en-US" altLang="en-US" sz="2400" dirty="0" err="1"/>
              <a:t>interesele</a:t>
            </a:r>
            <a:r>
              <a:rPr lang="en-US" altLang="en-US" sz="2400" dirty="0"/>
              <a:t> </a:t>
            </a:r>
            <a:r>
              <a:rPr lang="en-US" altLang="en-US" sz="2400" dirty="0" err="1"/>
              <a:t>copilului</a:t>
            </a:r>
            <a:r>
              <a:rPr lang="en-US" altLang="en-US" sz="2400" dirty="0"/>
              <a:t> </a:t>
            </a:r>
            <a:r>
              <a:rPr lang="en-US" altLang="en-US" sz="2400" dirty="0" err="1"/>
              <a:t>și</a:t>
            </a:r>
            <a:r>
              <a:rPr lang="en-US" altLang="en-US" sz="2400" dirty="0"/>
              <a:t> </a:t>
            </a:r>
            <a:r>
              <a:rPr lang="en-US" altLang="en-US" sz="2400" dirty="0" err="1"/>
              <a:t>centrate</a:t>
            </a:r>
            <a:r>
              <a:rPr lang="en-US" altLang="en-US" sz="2400" dirty="0"/>
              <a:t> </a:t>
            </a:r>
            <a:r>
              <a:rPr lang="en-US" altLang="en-US" sz="2400" dirty="0" err="1"/>
              <a:t>pe</a:t>
            </a:r>
            <a:r>
              <a:rPr lang="en-US" altLang="en-US" sz="2400" dirty="0"/>
              <a:t> </a:t>
            </a:r>
            <a:r>
              <a:rPr lang="en-US" altLang="en-US" sz="2400" dirty="0" err="1"/>
              <a:t>elevi</a:t>
            </a:r>
            <a:r>
              <a:rPr lang="en-US" altLang="en-US" sz="2400" dirty="0"/>
              <a:t> nu </a:t>
            </a:r>
            <a:r>
              <a:rPr lang="en-US" altLang="en-US" sz="2400" dirty="0" err="1"/>
              <a:t>pe</a:t>
            </a:r>
            <a:r>
              <a:rPr lang="en-US" altLang="en-US" sz="2400" dirty="0"/>
              <a:t> </a:t>
            </a:r>
            <a:r>
              <a:rPr lang="en-US" altLang="en-US" sz="2400" dirty="0" err="1"/>
              <a:t>teme</a:t>
            </a:r>
            <a:r>
              <a:rPr lang="en-US" altLang="en-US" sz="2400" dirty="0"/>
              <a:t>;</a:t>
            </a:r>
          </a:p>
          <a:p>
            <a:pPr>
              <a:buClr>
                <a:srgbClr val="FF0000"/>
              </a:buClr>
              <a:buFont typeface="Wingdings" panose="05000000000000000000" pitchFamily="2" charset="2"/>
              <a:buChar char="Ø"/>
            </a:pPr>
            <a:r>
              <a:rPr lang="en-US" altLang="en-US" sz="2400" dirty="0" err="1"/>
              <a:t>Atmosfera</a:t>
            </a:r>
            <a:r>
              <a:rPr lang="en-US" altLang="en-US" sz="2400" dirty="0"/>
              <a:t> </a:t>
            </a:r>
            <a:r>
              <a:rPr lang="en-US" altLang="en-US" sz="2400" dirty="0" err="1"/>
              <a:t>școlii</a:t>
            </a:r>
            <a:r>
              <a:rPr lang="en-US" altLang="en-US" sz="2400" dirty="0"/>
              <a:t> </a:t>
            </a:r>
            <a:r>
              <a:rPr lang="en-US" altLang="en-US" sz="2400" dirty="0" err="1"/>
              <a:t>trebuie</a:t>
            </a:r>
            <a:r>
              <a:rPr lang="en-US" altLang="en-US" sz="2400" dirty="0"/>
              <a:t> </a:t>
            </a:r>
            <a:r>
              <a:rPr lang="en-US" altLang="en-US" sz="2400" dirty="0" err="1"/>
              <a:t>să</a:t>
            </a:r>
            <a:r>
              <a:rPr lang="en-US" altLang="en-US" sz="2400" dirty="0"/>
              <a:t> fie </a:t>
            </a:r>
            <a:r>
              <a:rPr lang="en-US" altLang="en-US" sz="2400" dirty="0" err="1"/>
              <a:t>democratică</a:t>
            </a:r>
            <a:r>
              <a:rPr lang="en-US" altLang="en-US" sz="2400" dirty="0"/>
              <a:t>;</a:t>
            </a:r>
          </a:p>
          <a:p>
            <a:pPr>
              <a:buClr>
                <a:srgbClr val="FF0000"/>
              </a:buClr>
              <a:buFont typeface="Wingdings" panose="05000000000000000000" pitchFamily="2" charset="2"/>
              <a:buChar char="Ø"/>
            </a:pPr>
            <a:r>
              <a:rPr lang="en-US" altLang="en-US" sz="2400" dirty="0" err="1"/>
              <a:t>Sarcinile</a:t>
            </a:r>
            <a:r>
              <a:rPr lang="en-US" altLang="en-US" sz="2400" dirty="0"/>
              <a:t> </a:t>
            </a:r>
            <a:r>
              <a:rPr lang="en-US" altLang="en-US" sz="2400" dirty="0" err="1"/>
              <a:t>trebuie</a:t>
            </a:r>
            <a:r>
              <a:rPr lang="en-US" altLang="en-US" sz="2400" dirty="0"/>
              <a:t> </a:t>
            </a:r>
            <a:r>
              <a:rPr lang="en-US" altLang="en-US" sz="2400" dirty="0" err="1"/>
              <a:t>să</a:t>
            </a:r>
            <a:r>
              <a:rPr lang="en-US" altLang="en-US" sz="2400" dirty="0"/>
              <a:t> fie </a:t>
            </a:r>
            <a:r>
              <a:rPr lang="en-US" altLang="en-US" sz="2400" dirty="0" err="1"/>
              <a:t>relatate</a:t>
            </a:r>
            <a:r>
              <a:rPr lang="en-US" altLang="en-US" sz="2400" dirty="0"/>
              <a:t> </a:t>
            </a:r>
            <a:r>
              <a:rPr lang="en-US" altLang="en-US" sz="2400" dirty="0" err="1"/>
              <a:t>copilului</a:t>
            </a:r>
            <a:r>
              <a:rPr lang="en-US" altLang="en-US" sz="2400" dirty="0"/>
              <a:t>, </a:t>
            </a:r>
            <a:r>
              <a:rPr lang="en-US" altLang="en-US" sz="2400" dirty="0" err="1"/>
              <a:t>sprijinite</a:t>
            </a:r>
            <a:r>
              <a:rPr lang="en-US" altLang="en-US" sz="2400" dirty="0"/>
              <a:t> </a:t>
            </a:r>
            <a:r>
              <a:rPr lang="en-US" altLang="en-US" sz="2400" dirty="0" err="1"/>
              <a:t>pe</a:t>
            </a:r>
            <a:r>
              <a:rPr lang="en-US" altLang="en-US" sz="2400" dirty="0"/>
              <a:t> </a:t>
            </a:r>
            <a:r>
              <a:rPr lang="en-US" altLang="en-US" sz="2400" dirty="0" err="1"/>
              <a:t>experiența</a:t>
            </a:r>
            <a:r>
              <a:rPr lang="en-US" altLang="en-US" sz="2400" dirty="0"/>
              <a:t> </a:t>
            </a:r>
            <a:r>
              <a:rPr lang="en-US" altLang="en-US" sz="2400" dirty="0" err="1"/>
              <a:t>sa</a:t>
            </a:r>
            <a:r>
              <a:rPr lang="en-US" altLang="en-US" sz="2400" dirty="0"/>
              <a:t> </a:t>
            </a:r>
            <a:r>
              <a:rPr lang="en-US" altLang="en-US" sz="2400" dirty="0" err="1"/>
              <a:t>și</a:t>
            </a:r>
            <a:r>
              <a:rPr lang="en-US" altLang="en-US" sz="2400" dirty="0"/>
              <a:t> </a:t>
            </a:r>
            <a:r>
              <a:rPr lang="en-US" altLang="en-US" sz="2400" dirty="0" err="1"/>
              <a:t>oferite</a:t>
            </a:r>
            <a:r>
              <a:rPr lang="en-US" altLang="en-US" sz="2400" dirty="0"/>
              <a:t> </a:t>
            </a:r>
            <a:r>
              <a:rPr lang="en-US" altLang="en-US" sz="2400" dirty="0" err="1"/>
              <a:t>atunci</a:t>
            </a:r>
            <a:r>
              <a:rPr lang="en-US" altLang="en-US" sz="2400" dirty="0"/>
              <a:t> </a:t>
            </a:r>
            <a:r>
              <a:rPr lang="en-US" altLang="en-US" sz="2400" dirty="0" err="1"/>
              <a:t>când</a:t>
            </a:r>
            <a:r>
              <a:rPr lang="en-US" altLang="en-US" sz="2400" dirty="0"/>
              <a:t> el </a:t>
            </a:r>
            <a:r>
              <a:rPr lang="en-US" altLang="en-US" sz="2400" dirty="0" err="1"/>
              <a:t>este</a:t>
            </a:r>
            <a:r>
              <a:rPr lang="en-US" altLang="en-US" sz="2400" dirty="0"/>
              <a:t> </a:t>
            </a:r>
            <a:r>
              <a:rPr lang="en-US" altLang="en-US" sz="2400" dirty="0" err="1"/>
              <a:t>gata</a:t>
            </a:r>
            <a:r>
              <a:rPr lang="en-US" altLang="en-US" sz="2400" dirty="0"/>
              <a:t> </a:t>
            </a:r>
            <a:r>
              <a:rPr lang="en-US" altLang="en-US" sz="2400" dirty="0" err="1"/>
              <a:t>pentru</a:t>
            </a:r>
            <a:r>
              <a:rPr lang="en-US" altLang="en-US" sz="2400" dirty="0"/>
              <a:t> </a:t>
            </a:r>
            <a:r>
              <a:rPr lang="en-US" altLang="en-US" sz="2400" dirty="0" err="1"/>
              <a:t>ele</a:t>
            </a:r>
            <a:r>
              <a:rPr lang="en-US" altLang="en-US" sz="2400" dirty="0"/>
              <a:t>;</a:t>
            </a:r>
          </a:p>
          <a:p>
            <a:pPr>
              <a:buClr>
                <a:srgbClr val="FF0000"/>
              </a:buClr>
              <a:buFont typeface="Wingdings" panose="05000000000000000000" pitchFamily="2" charset="2"/>
              <a:buChar char="Ø"/>
            </a:pPr>
            <a:r>
              <a:rPr lang="en-US" altLang="en-US" sz="2400" dirty="0" err="1"/>
              <a:t>Învățarea</a:t>
            </a:r>
            <a:r>
              <a:rPr lang="en-US" altLang="en-US" sz="2400" dirty="0"/>
              <a:t> </a:t>
            </a:r>
            <a:r>
              <a:rPr lang="en-US" altLang="en-US" sz="2400" dirty="0" err="1"/>
              <a:t>devine</a:t>
            </a:r>
            <a:r>
              <a:rPr lang="en-US" altLang="en-US" sz="2400" dirty="0"/>
              <a:t> </a:t>
            </a:r>
            <a:r>
              <a:rPr lang="en-US" altLang="en-US" sz="2400" dirty="0" err="1"/>
              <a:t>reală</a:t>
            </a:r>
            <a:r>
              <a:rPr lang="en-US" altLang="en-US" sz="2400" dirty="0"/>
              <a:t> </a:t>
            </a:r>
            <a:r>
              <a:rPr lang="en-US" altLang="en-US" sz="2400" dirty="0" err="1"/>
              <a:t>când</a:t>
            </a:r>
            <a:r>
              <a:rPr lang="en-US" altLang="en-US" sz="2400" dirty="0"/>
              <a:t> se </a:t>
            </a:r>
            <a:r>
              <a:rPr lang="en-US" altLang="en-US" sz="2400" dirty="0" err="1"/>
              <a:t>problematizează</a:t>
            </a:r>
            <a:r>
              <a:rPr lang="en-US" altLang="en-US" sz="2400" dirty="0"/>
              <a:t> </a:t>
            </a:r>
            <a:r>
              <a:rPr lang="en-US" altLang="en-US" sz="2400" dirty="0" err="1"/>
              <a:t>pentru</a:t>
            </a:r>
            <a:r>
              <a:rPr lang="en-US" altLang="en-US" sz="2400" dirty="0"/>
              <a:t> </a:t>
            </a:r>
            <a:r>
              <a:rPr lang="en-US" altLang="en-US" sz="2400" dirty="0" err="1"/>
              <a:t>copil</a:t>
            </a:r>
            <a:r>
              <a:rPr lang="en-US" altLang="en-US" sz="2400" dirty="0"/>
              <a:t> </a:t>
            </a:r>
            <a:r>
              <a:rPr lang="en-US" altLang="en-US" sz="2400" dirty="0" err="1"/>
              <a:t>materialul</a:t>
            </a:r>
            <a:r>
              <a:rPr lang="en-US" altLang="en-US" sz="2400" dirty="0"/>
              <a:t>;</a:t>
            </a:r>
          </a:p>
          <a:p>
            <a:pPr>
              <a:buClr>
                <a:srgbClr val="FF0000"/>
              </a:buClr>
              <a:buFont typeface="Wingdings" panose="05000000000000000000" pitchFamily="2" charset="2"/>
              <a:buChar char="Ø"/>
            </a:pPr>
            <a:r>
              <a:rPr lang="en-US" altLang="en-US" sz="2400" dirty="0" err="1"/>
              <a:t>Experiența</a:t>
            </a:r>
            <a:r>
              <a:rPr lang="en-US" altLang="en-US" sz="2400" dirty="0"/>
              <a:t> </a:t>
            </a:r>
            <a:r>
              <a:rPr lang="en-US" altLang="en-US" sz="2400" dirty="0" err="1"/>
              <a:t>școlară</a:t>
            </a:r>
            <a:r>
              <a:rPr lang="en-US" altLang="en-US" sz="2400" dirty="0"/>
              <a:t> </a:t>
            </a:r>
            <a:r>
              <a:rPr lang="en-US" altLang="en-US" sz="2400" dirty="0" err="1"/>
              <a:t>să</a:t>
            </a:r>
            <a:r>
              <a:rPr lang="en-US" altLang="en-US" sz="2400" dirty="0"/>
              <a:t> nu se </a:t>
            </a:r>
            <a:r>
              <a:rPr lang="en-US" altLang="en-US" sz="2400" dirty="0" smtClean="0"/>
              <a:t>convert</a:t>
            </a:r>
            <a:r>
              <a:rPr lang="ro-RO" altLang="en-US" sz="2400" dirty="0" smtClean="0"/>
              <a:t>e</a:t>
            </a:r>
            <a:r>
              <a:rPr lang="en-US" altLang="en-US" sz="2400" dirty="0" err="1" smtClean="0"/>
              <a:t>ască</a:t>
            </a:r>
            <a:r>
              <a:rPr lang="en-US" altLang="en-US" sz="2400" dirty="0" smtClean="0"/>
              <a:t> </a:t>
            </a:r>
            <a:r>
              <a:rPr lang="en-US" altLang="en-US" sz="2400" dirty="0" err="1"/>
              <a:t>doar</a:t>
            </a:r>
            <a:r>
              <a:rPr lang="en-US" altLang="en-US" sz="2400" dirty="0"/>
              <a:t> </a:t>
            </a:r>
            <a:r>
              <a:rPr lang="en-US" altLang="en-US" sz="2400" dirty="0" err="1"/>
              <a:t>în</a:t>
            </a:r>
            <a:r>
              <a:rPr lang="en-US" altLang="en-US" sz="2400" dirty="0"/>
              <a:t> </a:t>
            </a:r>
            <a:r>
              <a:rPr lang="en-US" altLang="en-US" sz="2400" dirty="0" err="1"/>
              <a:t>perfomanțe</a:t>
            </a:r>
            <a:r>
              <a:rPr lang="en-US" altLang="en-US" sz="2400" dirty="0"/>
              <a:t> </a:t>
            </a:r>
            <a:r>
              <a:rPr lang="en-US" altLang="en-US" sz="2400" dirty="0" err="1"/>
              <a:t>academice</a:t>
            </a:r>
            <a:r>
              <a:rPr lang="en-US" altLang="en-US" sz="2400" dirty="0"/>
              <a:t>, ci </a:t>
            </a:r>
            <a:r>
              <a:rPr lang="en-US" altLang="en-US" sz="2400" dirty="0" err="1"/>
              <a:t>să</a:t>
            </a:r>
            <a:r>
              <a:rPr lang="en-US" altLang="en-US" sz="2400" dirty="0"/>
              <a:t> </a:t>
            </a:r>
            <a:r>
              <a:rPr lang="en-US" altLang="en-US" sz="2400" dirty="0" err="1"/>
              <a:t>impregneze</a:t>
            </a:r>
            <a:r>
              <a:rPr lang="en-US" altLang="en-US" sz="2400" dirty="0"/>
              <a:t> </a:t>
            </a:r>
            <a:r>
              <a:rPr lang="en-US" altLang="en-US" sz="2400" dirty="0" err="1"/>
              <a:t>tânărului</a:t>
            </a:r>
            <a:r>
              <a:rPr lang="en-US" altLang="en-US" sz="2400" dirty="0"/>
              <a:t> un spirit de </a:t>
            </a:r>
            <a:r>
              <a:rPr lang="en-US" altLang="en-US" sz="2400" dirty="0" err="1"/>
              <a:t>investigație</a:t>
            </a:r>
            <a:r>
              <a:rPr lang="en-US" altLang="en-US" sz="2400" dirty="0"/>
              <a:t> </a:t>
            </a:r>
            <a:r>
              <a:rPr lang="en-US" altLang="en-US" sz="2400" dirty="0" err="1"/>
              <a:t>și</a:t>
            </a:r>
            <a:r>
              <a:rPr lang="en-US" altLang="en-US" sz="2400" dirty="0"/>
              <a:t> </a:t>
            </a:r>
            <a:r>
              <a:rPr lang="en-US" altLang="en-US" sz="2400" dirty="0" err="1"/>
              <a:t>să</a:t>
            </a:r>
            <a:r>
              <a:rPr lang="en-US" altLang="en-US" sz="2400" dirty="0"/>
              <a:t>-l </a:t>
            </a:r>
            <a:r>
              <a:rPr lang="en-US" altLang="en-US" sz="2400" dirty="0" err="1"/>
              <a:t>pregătească</a:t>
            </a:r>
            <a:r>
              <a:rPr lang="en-US" altLang="en-US" sz="2400" dirty="0"/>
              <a:t> </a:t>
            </a:r>
            <a:r>
              <a:rPr lang="en-US" altLang="en-US" sz="2400" dirty="0" err="1"/>
              <a:t>totodată</a:t>
            </a:r>
            <a:r>
              <a:rPr lang="en-US" altLang="en-US" sz="2400" dirty="0"/>
              <a:t> </a:t>
            </a:r>
            <a:r>
              <a:rPr lang="en-US" altLang="en-US" sz="2400" dirty="0" err="1"/>
              <a:t>pentru</a:t>
            </a:r>
            <a:r>
              <a:rPr lang="en-US" altLang="en-US" sz="2400" dirty="0"/>
              <a:t> </a:t>
            </a:r>
            <a:r>
              <a:rPr lang="en-US" altLang="en-US" sz="2400" dirty="0" err="1"/>
              <a:t>participarea</a:t>
            </a:r>
            <a:r>
              <a:rPr lang="en-US" altLang="en-US" sz="2400" dirty="0"/>
              <a:t> </a:t>
            </a:r>
            <a:r>
              <a:rPr lang="en-US" altLang="en-US" sz="2400" dirty="0" err="1"/>
              <a:t>activă</a:t>
            </a:r>
            <a:r>
              <a:rPr lang="en-US" altLang="en-US" sz="2400" dirty="0"/>
              <a:t> la </a:t>
            </a:r>
            <a:r>
              <a:rPr lang="en-US" altLang="en-US" sz="2400" dirty="0" err="1"/>
              <a:t>locul</a:t>
            </a:r>
            <a:r>
              <a:rPr lang="en-US" altLang="en-US" sz="2400" dirty="0"/>
              <a:t> </a:t>
            </a:r>
            <a:r>
              <a:rPr lang="en-US" altLang="en-US" sz="2400" dirty="0" err="1"/>
              <a:t>său</a:t>
            </a:r>
            <a:r>
              <a:rPr lang="en-US" altLang="en-US" sz="2400" dirty="0"/>
              <a:t> </a:t>
            </a:r>
            <a:r>
              <a:rPr lang="en-US" altLang="en-US" sz="2400" dirty="0" err="1"/>
              <a:t>în</a:t>
            </a:r>
            <a:r>
              <a:rPr lang="en-US" altLang="en-US" sz="2400" dirty="0"/>
              <a:t> </a:t>
            </a:r>
            <a:r>
              <a:rPr lang="en-US" altLang="en-US" sz="2400" dirty="0" err="1"/>
              <a:t>comunitate</a:t>
            </a:r>
            <a:r>
              <a:rPr lang="en-US" altLang="en-US" sz="2400" dirty="0"/>
              <a:t>.</a:t>
            </a:r>
          </a:p>
        </p:txBody>
      </p:sp>
    </p:spTree>
    <p:extLst>
      <p:ext uri="{BB962C8B-B14F-4D97-AF65-F5344CB8AC3E}">
        <p14:creationId xmlns:p14="http://schemas.microsoft.com/office/powerpoint/2010/main" val="2803547489"/>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5843">
                                            <p:txEl>
                                              <p:pRg st="0" end="0"/>
                                            </p:txEl>
                                          </p:spTgt>
                                        </p:tgtEl>
                                        <p:attrNameLst>
                                          <p:attrName>style.visibility</p:attrName>
                                        </p:attrNameLst>
                                      </p:cBhvr>
                                      <p:to>
                                        <p:strVal val="visible"/>
                                      </p:to>
                                    </p:set>
                                    <p:anim calcmode="lin" valueType="num">
                                      <p:cBhvr additive="base">
                                        <p:cTn id="7" dur="500" fill="hold"/>
                                        <p:tgtEl>
                                          <p:spTgt spid="3584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584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35843">
                                            <p:txEl>
                                              <p:pRg st="1" end="1"/>
                                            </p:txEl>
                                          </p:spTgt>
                                        </p:tgtEl>
                                        <p:attrNameLst>
                                          <p:attrName>style.visibility</p:attrName>
                                        </p:attrNameLst>
                                      </p:cBhvr>
                                      <p:to>
                                        <p:strVal val="visible"/>
                                      </p:to>
                                    </p:set>
                                    <p:anim calcmode="lin" valueType="num">
                                      <p:cBhvr additive="base">
                                        <p:cTn id="13" dur="500" fill="hold"/>
                                        <p:tgtEl>
                                          <p:spTgt spid="35843">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584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5843">
                                            <p:txEl>
                                              <p:pRg st="2" end="2"/>
                                            </p:txEl>
                                          </p:spTgt>
                                        </p:tgtEl>
                                        <p:attrNameLst>
                                          <p:attrName>style.visibility</p:attrName>
                                        </p:attrNameLst>
                                      </p:cBhvr>
                                      <p:to>
                                        <p:strVal val="visible"/>
                                      </p:to>
                                    </p:set>
                                    <p:anim calcmode="lin" valueType="num">
                                      <p:cBhvr additive="base">
                                        <p:cTn id="19" dur="500" fill="hold"/>
                                        <p:tgtEl>
                                          <p:spTgt spid="35843">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584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35843">
                                            <p:txEl>
                                              <p:pRg st="3" end="3"/>
                                            </p:txEl>
                                          </p:spTgt>
                                        </p:tgtEl>
                                        <p:attrNameLst>
                                          <p:attrName>style.visibility</p:attrName>
                                        </p:attrNameLst>
                                      </p:cBhvr>
                                      <p:to>
                                        <p:strVal val="visible"/>
                                      </p:to>
                                    </p:set>
                                    <p:anim calcmode="lin" valueType="num">
                                      <p:cBhvr additive="base">
                                        <p:cTn id="25" dur="500" fill="hold"/>
                                        <p:tgtEl>
                                          <p:spTgt spid="35843">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3584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35843">
                                            <p:txEl>
                                              <p:pRg st="4" end="4"/>
                                            </p:txEl>
                                          </p:spTgt>
                                        </p:tgtEl>
                                        <p:attrNameLst>
                                          <p:attrName>style.visibility</p:attrName>
                                        </p:attrNameLst>
                                      </p:cBhvr>
                                      <p:to>
                                        <p:strVal val="visible"/>
                                      </p:to>
                                    </p:set>
                                    <p:anim calcmode="lin" valueType="num">
                                      <p:cBhvr additive="base">
                                        <p:cTn id="31" dur="500" fill="hold"/>
                                        <p:tgtEl>
                                          <p:spTgt spid="35843">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35843">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3" grpId="0" build="p"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386" name="Rectangle 2" descr="Large confetti"/>
          <p:cNvSpPr>
            <a:spLocks noGrp="1" noChangeArrowheads="1"/>
          </p:cNvSpPr>
          <p:nvPr>
            <p:ph type="title"/>
          </p:nvPr>
        </p:nvSpPr>
        <p:spPr>
          <a:xfrm>
            <a:off x="2617788" y="76201"/>
            <a:ext cx="7772400" cy="1350963"/>
          </a:xfrm>
        </p:spPr>
        <p:txBody>
          <a:bodyPr/>
          <a:lstStyle/>
          <a:p>
            <a:pPr algn="ctr" eaLnBrk="1" hangingPunct="1"/>
            <a:r>
              <a:rPr lang="ro-RO" altLang="en-US" smtClean="0"/>
              <a:t>Viziunea </a:t>
            </a:r>
            <a:r>
              <a:rPr lang="en-US" altLang="en-US" smtClean="0"/>
              <a:t>Dewey</a:t>
            </a:r>
            <a:r>
              <a:rPr lang="ro-RO" altLang="en-US" smtClean="0"/>
              <a:t> privind rolul profesorului</a:t>
            </a:r>
            <a:endParaRPr lang="en-US" altLang="en-US" smtClean="0"/>
          </a:p>
        </p:txBody>
      </p:sp>
      <p:sp>
        <p:nvSpPr>
          <p:cNvPr id="44035" name="Rectangle 3"/>
          <p:cNvSpPr>
            <a:spLocks noGrp="1" noChangeArrowheads="1"/>
          </p:cNvSpPr>
          <p:nvPr>
            <p:ph idx="1"/>
          </p:nvPr>
        </p:nvSpPr>
        <p:spPr>
          <a:xfrm>
            <a:off x="1081376" y="1752600"/>
            <a:ext cx="10575235" cy="4953000"/>
          </a:xfrm>
        </p:spPr>
        <p:txBody>
          <a:bodyPr>
            <a:normAutofit/>
          </a:bodyPr>
          <a:lstStyle/>
          <a:p>
            <a:pPr eaLnBrk="1" hangingPunct="1"/>
            <a:r>
              <a:rPr lang="ro-RO" altLang="en-US" sz="4000" dirty="0"/>
              <a:t>Nu este autoritar, dar este facilitator ... încurajează, oferă sugestii, întreabă și ajută la punerea în aplicare cursului de studiu ... </a:t>
            </a:r>
            <a:endParaRPr lang="en-US" altLang="en-US" sz="4000" dirty="0"/>
          </a:p>
          <a:p>
            <a:pPr eaLnBrk="1" hangingPunct="1"/>
            <a:r>
              <a:rPr lang="ro-RO" altLang="en-US" sz="4000" dirty="0"/>
              <a:t>Folosește </a:t>
            </a:r>
            <a:r>
              <a:rPr lang="ro-RO" altLang="en-US" sz="4000" dirty="0" smtClean="0"/>
              <a:t>metoda de </a:t>
            </a:r>
            <a:r>
              <a:rPr lang="ro-RO" altLang="en-US" sz="4000" dirty="0"/>
              <a:t>tip anchetă, rezolvarea de probleme, curriculum integrat</a:t>
            </a:r>
            <a:endParaRPr lang="en-US" altLang="en-US" sz="4000" dirty="0"/>
          </a:p>
        </p:txBody>
      </p:sp>
    </p:spTree>
    <p:extLst>
      <p:ext uri="{BB962C8B-B14F-4D97-AF65-F5344CB8AC3E}">
        <p14:creationId xmlns:p14="http://schemas.microsoft.com/office/powerpoint/2010/main" val="3110858951"/>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4035">
                                            <p:txEl>
                                              <p:pRg st="0" end="0"/>
                                            </p:txEl>
                                          </p:spTgt>
                                        </p:tgtEl>
                                        <p:attrNameLst>
                                          <p:attrName>style.visibility</p:attrName>
                                        </p:attrNameLst>
                                      </p:cBhvr>
                                      <p:to>
                                        <p:strVal val="visible"/>
                                      </p:to>
                                    </p:set>
                                    <p:anim calcmode="lin" valueType="num">
                                      <p:cBhvr additive="base">
                                        <p:cTn id="7" dur="500" fill="hold"/>
                                        <p:tgtEl>
                                          <p:spTgt spid="44035">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4403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44035">
                                            <p:txEl>
                                              <p:pRg st="1" end="1"/>
                                            </p:txEl>
                                          </p:spTgt>
                                        </p:tgtEl>
                                        <p:attrNameLst>
                                          <p:attrName>style.visibility</p:attrName>
                                        </p:attrNameLst>
                                      </p:cBhvr>
                                      <p:to>
                                        <p:strVal val="visible"/>
                                      </p:to>
                                    </p:set>
                                    <p:anim calcmode="lin" valueType="num">
                                      <p:cBhvr additive="base">
                                        <p:cTn id="13" dur="500" fill="hold"/>
                                        <p:tgtEl>
                                          <p:spTgt spid="44035">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44035">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35" grpId="0" build="p"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Dezvoltări contemporane ale contribuției lui J. Dewey... </a:t>
            </a:r>
            <a:endParaRPr lang="en-GB" dirty="0"/>
          </a:p>
        </p:txBody>
      </p:sp>
      <p:sp>
        <p:nvSpPr>
          <p:cNvPr id="3" name="Content Placeholder 2"/>
          <p:cNvSpPr>
            <a:spLocks noGrp="1"/>
          </p:cNvSpPr>
          <p:nvPr>
            <p:ph idx="1"/>
          </p:nvPr>
        </p:nvSpPr>
        <p:spPr/>
        <p:txBody>
          <a:bodyPr>
            <a:normAutofit/>
          </a:bodyPr>
          <a:lstStyle/>
          <a:p>
            <a:r>
              <a:rPr lang="ro-RO" sz="4000" dirty="0" smtClean="0"/>
              <a:t>Creșterea...</a:t>
            </a:r>
            <a:endParaRPr lang="en-GB" sz="4000" dirty="0"/>
          </a:p>
        </p:txBody>
      </p:sp>
    </p:spTree>
    <p:extLst>
      <p:ext uri="{BB962C8B-B14F-4D97-AF65-F5344CB8AC3E}">
        <p14:creationId xmlns:p14="http://schemas.microsoft.com/office/powerpoint/2010/main" val="336656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hangingPunct="1"/>
            <a:r>
              <a:rPr lang="ro-RO" altLang="en-US" dirty="0" smtClean="0"/>
              <a:t>Ce este practica </a:t>
            </a:r>
            <a:r>
              <a:rPr lang="ro-RO" altLang="en-US" dirty="0" smtClean="0"/>
              <a:t>reflexivă</a:t>
            </a:r>
            <a:r>
              <a:rPr lang="ro-RO" altLang="en-US" dirty="0" smtClean="0"/>
              <a:t>?</a:t>
            </a:r>
          </a:p>
        </p:txBody>
      </p:sp>
      <p:sp>
        <p:nvSpPr>
          <p:cNvPr id="8195" name="Content Placeholder 2"/>
          <p:cNvSpPr>
            <a:spLocks noGrp="1"/>
          </p:cNvSpPr>
          <p:nvPr>
            <p:ph idx="1"/>
          </p:nvPr>
        </p:nvSpPr>
        <p:spPr/>
        <p:txBody>
          <a:bodyPr>
            <a:normAutofit/>
          </a:bodyPr>
          <a:lstStyle/>
          <a:p>
            <a:pPr>
              <a:spcBef>
                <a:spcPts val="800"/>
              </a:spcBef>
              <a:buNone/>
            </a:pPr>
            <a:r>
              <a:rPr lang="ro-RO" altLang="en-US" smtClean="0"/>
              <a:t>John Dewey – 1933 – </a:t>
            </a:r>
            <a:r>
              <a:rPr lang="ro-RO" altLang="en-US" i="1" smtClean="0"/>
              <a:t>How we think</a:t>
            </a:r>
            <a:endParaRPr lang="ro-RO" altLang="en-US" smtClean="0"/>
          </a:p>
          <a:p>
            <a:pPr lvl="1" algn="just">
              <a:spcBef>
                <a:spcPts val="700"/>
              </a:spcBef>
              <a:buNone/>
            </a:pPr>
            <a:r>
              <a:rPr lang="ro-RO" altLang="en-US" sz="3200" b="1" i="1"/>
              <a:t>		„Luarea în considerare în mod activ, perseverent și cu grijă a  fiecărei credințe sau presupuse forme de cunoaștere în lumina fundamentelor pe care se sprijină și a concluziilor înspre care trimite.”</a:t>
            </a:r>
          </a:p>
          <a:p>
            <a:pPr eaLnBrk="1" hangingPunct="1">
              <a:buFont typeface="Arial" panose="020B0604020202020204" pitchFamily="34" charset="0"/>
              <a:buNone/>
            </a:pPr>
            <a:endParaRPr lang="ro-RO" altLang="en-US" smtClean="0"/>
          </a:p>
        </p:txBody>
      </p:sp>
    </p:spTree>
    <p:extLst>
      <p:ext uri="{BB962C8B-B14F-4D97-AF65-F5344CB8AC3E}">
        <p14:creationId xmlns:p14="http://schemas.microsoft.com/office/powerpoint/2010/main" val="16691033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pPr eaLnBrk="1" hangingPunct="1"/>
            <a:r>
              <a:rPr lang="ro-RO" altLang="en-US" smtClean="0"/>
              <a:t>Ce este practica reflexivă?</a:t>
            </a:r>
          </a:p>
        </p:txBody>
      </p:sp>
      <p:sp>
        <p:nvSpPr>
          <p:cNvPr id="9219" name="Content Placeholder 2"/>
          <p:cNvSpPr>
            <a:spLocks noGrp="1"/>
          </p:cNvSpPr>
          <p:nvPr>
            <p:ph idx="1"/>
          </p:nvPr>
        </p:nvSpPr>
        <p:spPr/>
        <p:txBody>
          <a:bodyPr/>
          <a:lstStyle/>
          <a:p>
            <a:pPr algn="just">
              <a:spcBef>
                <a:spcPts val="800"/>
              </a:spcBef>
              <a:buNone/>
            </a:pPr>
            <a:r>
              <a:rPr lang="ro-RO" altLang="en-US" dirty="0" smtClean="0"/>
              <a:t>		Valli, 1997, </a:t>
            </a:r>
            <a:r>
              <a:rPr lang="ro-RO" altLang="en-US" i="1" dirty="0" smtClean="0"/>
              <a:t>Listening to other voices – a description of teacher reflection in USA:</a:t>
            </a:r>
          </a:p>
          <a:p>
            <a:pPr algn="just">
              <a:spcBef>
                <a:spcPts val="800"/>
              </a:spcBef>
              <a:buNone/>
            </a:pPr>
            <a:r>
              <a:rPr lang="ro-RO" altLang="en-US" dirty="0" smtClean="0"/>
              <a:t>		 </a:t>
            </a:r>
          </a:p>
          <a:p>
            <a:pPr algn="just">
              <a:spcBef>
                <a:spcPts val="800"/>
              </a:spcBef>
              <a:buNone/>
            </a:pPr>
            <a:endParaRPr lang="ro-RO" altLang="en-US" dirty="0"/>
          </a:p>
          <a:p>
            <a:pPr algn="just">
              <a:spcBef>
                <a:spcPts val="800"/>
              </a:spcBef>
              <a:buNone/>
            </a:pPr>
            <a:r>
              <a:rPr lang="ro-RO" altLang="en-US" sz="2800" dirty="0" smtClean="0"/>
              <a:t>          profesorii reflexivi: </a:t>
            </a:r>
            <a:r>
              <a:rPr lang="ro-RO" altLang="en-US" sz="2800" b="1" i="1" dirty="0" smtClean="0"/>
              <a:t>pot să privească înapoi asupra evenimentelor, să emită judecăți asupra acestora și să își modifice comportamentele de predare în lumina măiestriei, cercetării și a cunoașterii etice.</a:t>
            </a:r>
          </a:p>
          <a:p>
            <a:pPr eaLnBrk="1" hangingPunct="1">
              <a:buFont typeface="Arial" panose="020B0604020202020204" pitchFamily="34" charset="0"/>
              <a:buNone/>
            </a:pPr>
            <a:endParaRPr lang="ro-RO" altLang="en-US" dirty="0" smtClean="0"/>
          </a:p>
        </p:txBody>
      </p:sp>
    </p:spTree>
    <p:extLst>
      <p:ext uri="{BB962C8B-B14F-4D97-AF65-F5344CB8AC3E}">
        <p14:creationId xmlns:p14="http://schemas.microsoft.com/office/powerpoint/2010/main" val="36795994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ro-RO" altLang="en-US" smtClean="0"/>
              <a:t>Ce este practica reflexivă? </a:t>
            </a:r>
          </a:p>
        </p:txBody>
      </p:sp>
      <p:sp>
        <p:nvSpPr>
          <p:cNvPr id="10243" name="Content Placeholder 2"/>
          <p:cNvSpPr>
            <a:spLocks noGrp="1"/>
          </p:cNvSpPr>
          <p:nvPr>
            <p:ph idx="1"/>
          </p:nvPr>
        </p:nvSpPr>
        <p:spPr/>
        <p:txBody>
          <a:bodyPr>
            <a:normAutofit/>
          </a:bodyPr>
          <a:lstStyle/>
          <a:p>
            <a:pPr>
              <a:spcBef>
                <a:spcPts val="800"/>
              </a:spcBef>
              <a:buFont typeface="Calibri" panose="020F0502020204030204" pitchFamily="34" charset="0"/>
              <a:buChar char="•"/>
            </a:pPr>
            <a:r>
              <a:rPr lang="ro-RO" altLang="en-US" dirty="0"/>
              <a:t>Este un proces, individual sau de grup, în care se formulează întrebări și se caută răspunsuri asupra felului în care activitatea și persoana profesorului influențează modul în care se produce învățarea sa personală și a elevilor săi.</a:t>
            </a:r>
          </a:p>
          <a:p>
            <a:pPr lvl="2">
              <a:spcBef>
                <a:spcPts val="700"/>
              </a:spcBef>
              <a:buFont typeface="Arial" panose="020B0604020202020204" pitchFamily="34" charset="0"/>
              <a:buChar char="–"/>
            </a:pPr>
            <a:r>
              <a:rPr lang="ro-RO" altLang="en-US" sz="1800" dirty="0"/>
              <a:t>Să știi ce și de </a:t>
            </a:r>
            <a:r>
              <a:rPr lang="ro-RO" altLang="en-US" sz="1800" dirty="0" smtClean="0"/>
              <a:t>ce.</a:t>
            </a:r>
            <a:endParaRPr lang="ro-RO" altLang="en-US" sz="1800" dirty="0"/>
          </a:p>
          <a:p>
            <a:pPr lvl="2">
              <a:spcBef>
                <a:spcPts val="700"/>
              </a:spcBef>
              <a:buFont typeface="Arial" panose="020B0604020202020204" pitchFamily="34" charset="0"/>
              <a:buChar char="–"/>
            </a:pPr>
            <a:r>
              <a:rPr lang="ro-RO" altLang="en-US" sz="1800" dirty="0">
                <a:solidFill>
                  <a:srgbClr val="FFFF00"/>
                </a:solidFill>
              </a:rPr>
              <a:t>Să ai un crez profesional.</a:t>
            </a:r>
          </a:p>
          <a:p>
            <a:pPr lvl="2">
              <a:spcBef>
                <a:spcPts val="700"/>
              </a:spcBef>
              <a:buFont typeface="Arial" panose="020B0604020202020204" pitchFamily="34" charset="0"/>
              <a:buChar char="–"/>
            </a:pPr>
            <a:r>
              <a:rPr lang="ro-RO" altLang="en-US" sz="1800" dirty="0"/>
              <a:t>Să îți pui întrebări înainte de a acționa, în timpul acțiunii și după acțiune.</a:t>
            </a:r>
          </a:p>
          <a:p>
            <a:pPr lvl="2">
              <a:spcBef>
                <a:spcPts val="700"/>
              </a:spcBef>
              <a:buFont typeface="Arial" panose="020B0604020202020204" pitchFamily="34" charset="0"/>
              <a:buChar char="–"/>
            </a:pPr>
            <a:r>
              <a:rPr lang="ro-RO" altLang="en-US" sz="1800" dirty="0"/>
              <a:t>Să practici un scepticism politicos în dialogul cu tine și ceilalți colegi.</a:t>
            </a:r>
          </a:p>
          <a:p>
            <a:pPr lvl="2">
              <a:spcBef>
                <a:spcPts val="700"/>
              </a:spcBef>
              <a:buFont typeface="Arial" panose="020B0604020202020204" pitchFamily="34" charset="0"/>
              <a:buChar char="–"/>
            </a:pPr>
            <a:r>
              <a:rPr lang="ro-RO" altLang="en-US" sz="1800" dirty="0"/>
              <a:t>Să te consulți cu alții. </a:t>
            </a:r>
          </a:p>
          <a:p>
            <a:pPr lvl="2">
              <a:spcBef>
                <a:spcPts val="700"/>
              </a:spcBef>
              <a:buFont typeface="Arial" panose="020B0604020202020204" pitchFamily="34" charset="0"/>
              <a:buChar char="–"/>
            </a:pPr>
            <a:r>
              <a:rPr lang="ro-RO" altLang="en-US" sz="1800" dirty="0"/>
              <a:t>Să susții cauza celor pe care îi ai în grijă.</a:t>
            </a:r>
          </a:p>
        </p:txBody>
      </p:sp>
    </p:spTree>
    <p:extLst>
      <p:ext uri="{BB962C8B-B14F-4D97-AF65-F5344CB8AC3E}">
        <p14:creationId xmlns:p14="http://schemas.microsoft.com/office/powerpoint/2010/main" val="27284149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1703512" y="0"/>
          <a:ext cx="8856984"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267" name="TextBox 2"/>
          <p:cNvSpPr txBox="1">
            <a:spLocks noChangeArrowheads="1"/>
          </p:cNvSpPr>
          <p:nvPr/>
        </p:nvSpPr>
        <p:spPr bwMode="auto">
          <a:xfrm>
            <a:off x="4921857" y="2786063"/>
            <a:ext cx="235358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ro-RO" altLang="en-US" sz="1800" dirty="0">
                <a:latin typeface="Arial" panose="020B0604020202020204" pitchFamily="34" charset="0"/>
              </a:rPr>
              <a:t>David </a:t>
            </a:r>
            <a:r>
              <a:rPr lang="ro-RO" altLang="en-US" sz="1800" dirty="0" smtClean="0">
                <a:latin typeface="Arial" panose="020B0604020202020204" pitchFamily="34" charset="0"/>
              </a:rPr>
              <a:t>Kolb</a:t>
            </a:r>
          </a:p>
          <a:p>
            <a:pPr algn="ctr" eaLnBrk="1" hangingPunct="1">
              <a:spcBef>
                <a:spcPct val="0"/>
              </a:spcBef>
              <a:buFontTx/>
              <a:buNone/>
            </a:pPr>
            <a:r>
              <a:rPr lang="ro-RO" altLang="en-US" sz="1800" dirty="0" smtClean="0">
                <a:latin typeface="Arial" panose="020B0604020202020204" pitchFamily="34" charset="0"/>
              </a:rPr>
              <a:t>Învățarea experiențială:</a:t>
            </a:r>
            <a:endParaRPr lang="ro-RO" altLang="en-US" sz="1800" dirty="0">
              <a:latin typeface="Arial" panose="020B0604020202020204" pitchFamily="34" charset="0"/>
            </a:endParaRPr>
          </a:p>
        </p:txBody>
      </p:sp>
    </p:spTree>
    <p:extLst>
      <p:ext uri="{BB962C8B-B14F-4D97-AF65-F5344CB8AC3E}">
        <p14:creationId xmlns:p14="http://schemas.microsoft.com/office/powerpoint/2010/main" val="41099049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a:defRPr/>
            </a:pPr>
            <a:r>
              <a:rPr lang="ro-RO" dirty="0" smtClean="0"/>
              <a:t>Care ar fi scopurile mari ale reflecţiei pentru un profesor?</a:t>
            </a:r>
            <a:endParaRPr lang="ro-RO" dirty="0"/>
          </a:p>
        </p:txBody>
      </p:sp>
      <p:sp>
        <p:nvSpPr>
          <p:cNvPr id="12291" name="Content Placeholder 2"/>
          <p:cNvSpPr>
            <a:spLocks noGrp="1"/>
          </p:cNvSpPr>
          <p:nvPr>
            <p:ph idx="1"/>
          </p:nvPr>
        </p:nvSpPr>
        <p:spPr>
          <a:xfrm>
            <a:off x="2926080" y="2052918"/>
            <a:ext cx="7123773" cy="4195481"/>
          </a:xfrm>
        </p:spPr>
        <p:txBody>
          <a:bodyPr/>
          <a:lstStyle/>
          <a:p>
            <a:pPr eaLnBrk="1" hangingPunct="1"/>
            <a:r>
              <a:rPr lang="ro-RO" altLang="en-US" dirty="0" smtClean="0"/>
              <a:t>Reflecţia ca oglindire – autenticitatea</a:t>
            </a:r>
          </a:p>
          <a:p>
            <a:pPr eaLnBrk="1" hangingPunct="1"/>
            <a:endParaRPr lang="ro-RO" altLang="en-US" dirty="0" smtClean="0"/>
          </a:p>
          <a:p>
            <a:pPr eaLnBrk="1" hangingPunct="1"/>
            <a:r>
              <a:rPr lang="ro-RO" altLang="en-US" dirty="0" smtClean="0"/>
              <a:t>Reflecţia ca detaşare – înţelepciunea</a:t>
            </a:r>
          </a:p>
          <a:p>
            <a:pPr eaLnBrk="1" hangingPunct="1"/>
            <a:endParaRPr lang="ro-RO" altLang="en-US" dirty="0" smtClean="0"/>
          </a:p>
          <a:p>
            <a:pPr eaLnBrk="1" hangingPunct="1"/>
            <a:r>
              <a:rPr lang="ro-RO" altLang="en-US" dirty="0" smtClean="0"/>
              <a:t>Reflecţia ca imagine reflectată - fineţea</a:t>
            </a:r>
          </a:p>
        </p:txBody>
      </p:sp>
    </p:spTree>
    <p:extLst>
      <p:ext uri="{BB962C8B-B14F-4D97-AF65-F5344CB8AC3E}">
        <p14:creationId xmlns:p14="http://schemas.microsoft.com/office/powerpoint/2010/main" val="21716933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8" name="Rectangle 2" descr="Large confetti"/>
          <p:cNvSpPr>
            <a:spLocks noGrp="1" noChangeArrowheads="1"/>
          </p:cNvSpPr>
          <p:nvPr>
            <p:ph type="title"/>
          </p:nvPr>
        </p:nvSpPr>
        <p:spPr/>
        <p:txBody>
          <a:bodyPr/>
          <a:lstStyle/>
          <a:p>
            <a:pPr eaLnBrk="1" hangingPunct="1">
              <a:defRPr/>
            </a:pPr>
            <a:r>
              <a:rPr lang="ro-RO" b="1" cap="all" dirty="0" smtClean="0"/>
              <a:t>John Dewey</a:t>
            </a:r>
            <a:endParaRPr lang="en-US" altLang="en-US" dirty="0" smtClean="0"/>
          </a:p>
        </p:txBody>
      </p:sp>
      <p:sp>
        <p:nvSpPr>
          <p:cNvPr id="24579" name="Rectangle 3"/>
          <p:cNvSpPr>
            <a:spLocks noGrp="1" noChangeArrowheads="1"/>
          </p:cNvSpPr>
          <p:nvPr>
            <p:ph idx="1"/>
          </p:nvPr>
        </p:nvSpPr>
        <p:spPr/>
        <p:txBody>
          <a:bodyPr/>
          <a:lstStyle/>
          <a:p>
            <a:pPr marL="285750" indent="-285750">
              <a:buClr>
                <a:srgbClr val="FF0000"/>
              </a:buClr>
              <a:buFont typeface="Wingdings" panose="05000000000000000000" pitchFamily="2" charset="2"/>
              <a:buChar char="Ø"/>
            </a:pPr>
            <a:r>
              <a:rPr lang="it-IT" altLang="en-US" dirty="0" smtClean="0"/>
              <a:t>Filozof</a:t>
            </a:r>
            <a:r>
              <a:rPr lang="ro-RO" altLang="en-US" dirty="0" smtClean="0"/>
              <a:t>, p</a:t>
            </a:r>
            <a:r>
              <a:rPr lang="it-IT" altLang="en-US" dirty="0" smtClean="0"/>
              <a:t>siholog </a:t>
            </a:r>
            <a:r>
              <a:rPr lang="ro-RO" altLang="en-US" dirty="0" smtClean="0"/>
              <a:t>ș</a:t>
            </a:r>
            <a:r>
              <a:rPr lang="it-IT" altLang="en-US" dirty="0" smtClean="0"/>
              <a:t>i pedagog american</a:t>
            </a:r>
          </a:p>
          <a:p>
            <a:pPr marL="285750" indent="-285750">
              <a:buClr>
                <a:srgbClr val="FF0000"/>
              </a:buClr>
              <a:buFont typeface="Wingdings" panose="05000000000000000000" pitchFamily="2" charset="2"/>
              <a:buChar char="Ø"/>
            </a:pPr>
            <a:r>
              <a:rPr lang="ro-RO" altLang="en-US" dirty="0" smtClean="0"/>
              <a:t>Educator, critic social și activist politic</a:t>
            </a:r>
            <a:endParaRPr lang="it-IT" altLang="en-US" dirty="0" smtClean="0"/>
          </a:p>
          <a:p>
            <a:pPr marL="285750" indent="-285750">
              <a:buClr>
                <a:srgbClr val="FF0000"/>
              </a:buClr>
              <a:buFont typeface="Wingdings" panose="05000000000000000000" pitchFamily="2" charset="2"/>
              <a:buChar char="Ø"/>
            </a:pPr>
            <a:r>
              <a:rPr lang="it-IT" altLang="en-US" dirty="0" smtClean="0"/>
              <a:t>Creator al teoriei pragmatice asupra educa</a:t>
            </a:r>
            <a:r>
              <a:rPr lang="ro-RO" altLang="en-US" dirty="0" smtClean="0"/>
              <a:t>ț</a:t>
            </a:r>
            <a:r>
              <a:rPr lang="it-IT" altLang="en-US" dirty="0" smtClean="0"/>
              <a:t>iei</a:t>
            </a:r>
            <a:endParaRPr lang="ro-RO" altLang="en-US" dirty="0" smtClean="0"/>
          </a:p>
          <a:p>
            <a:pPr marL="285750" indent="-285750">
              <a:buClr>
                <a:srgbClr val="FF0000"/>
              </a:buClr>
              <a:buFont typeface="Wingdings" panose="05000000000000000000" pitchFamily="2" charset="2"/>
              <a:buChar char="Ø"/>
            </a:pPr>
            <a:r>
              <a:rPr lang="ro-RO" altLang="en-US" dirty="0" smtClean="0"/>
              <a:t>Unul din cei mai influenți filozofi educaționali ai secolului 20</a:t>
            </a:r>
          </a:p>
        </p:txBody>
      </p:sp>
    </p:spTree>
    <p:extLst>
      <p:ext uri="{BB962C8B-B14F-4D97-AF65-F5344CB8AC3E}">
        <p14:creationId xmlns:p14="http://schemas.microsoft.com/office/powerpoint/2010/main" val="2010202840"/>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anim calcmode="lin" valueType="num">
                                      <p:cBhvr additive="base">
                                        <p:cTn id="7" dur="500" fill="hold"/>
                                        <p:tgtEl>
                                          <p:spTgt spid="24579">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4579">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4579">
                                            <p:txEl>
                                              <p:pRg st="1" end="1"/>
                                            </p:txEl>
                                          </p:spTgt>
                                        </p:tgtEl>
                                        <p:attrNameLst>
                                          <p:attrName>style.visibility</p:attrName>
                                        </p:attrNameLst>
                                      </p:cBhvr>
                                      <p:to>
                                        <p:strVal val="visible"/>
                                      </p:to>
                                    </p:set>
                                    <p:anim calcmode="lin" valueType="num">
                                      <p:cBhvr additive="base">
                                        <p:cTn id="13" dur="500" fill="hold"/>
                                        <p:tgtEl>
                                          <p:spTgt spid="24579">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4579">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24579">
                                            <p:txEl>
                                              <p:pRg st="2" end="2"/>
                                            </p:txEl>
                                          </p:spTgt>
                                        </p:tgtEl>
                                        <p:attrNameLst>
                                          <p:attrName>style.visibility</p:attrName>
                                        </p:attrNameLst>
                                      </p:cBhvr>
                                      <p:to>
                                        <p:strVal val="visible"/>
                                      </p:to>
                                    </p:set>
                                    <p:anim calcmode="lin" valueType="num">
                                      <p:cBhvr additive="base">
                                        <p:cTn id="19" dur="500" fill="hold"/>
                                        <p:tgtEl>
                                          <p:spTgt spid="24579">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4579">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24579">
                                            <p:txEl>
                                              <p:pRg st="3" end="3"/>
                                            </p:txEl>
                                          </p:spTgt>
                                        </p:tgtEl>
                                        <p:attrNameLst>
                                          <p:attrName>style.visibility</p:attrName>
                                        </p:attrNameLst>
                                      </p:cBhvr>
                                      <p:to>
                                        <p:strVal val="visible"/>
                                      </p:to>
                                    </p:set>
                                    <p:anim calcmode="lin" valueType="num">
                                      <p:cBhvr additive="base">
                                        <p:cTn id="25" dur="500" fill="hold"/>
                                        <p:tgtEl>
                                          <p:spTgt spid="24579">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4579">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build="p"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3" descr="C:\Users\Latitude\AppData\Local\Microsoft\Windows\Temporary Internet Files\Content.IE5\XDDI49I7\MP900399426[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63975" y="82550"/>
            <a:ext cx="4535488" cy="680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Rectangle 2"/>
          <p:cNvSpPr>
            <a:spLocks noChangeArrowheads="1"/>
          </p:cNvSpPr>
          <p:nvPr/>
        </p:nvSpPr>
        <p:spPr bwMode="auto">
          <a:xfrm>
            <a:off x="1335820" y="692151"/>
            <a:ext cx="2107096"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ro-RO" altLang="en-US" sz="1800" dirty="0"/>
              <a:t>„A te cunoaste pe tine însuti este începutul întelepciunii si cea mai mare placere în fata careia toate celelalte trebuie sa stea în urma” SOCRATE</a:t>
            </a:r>
          </a:p>
        </p:txBody>
      </p:sp>
    </p:spTree>
    <p:extLst>
      <p:ext uri="{BB962C8B-B14F-4D97-AF65-F5344CB8AC3E}">
        <p14:creationId xmlns:p14="http://schemas.microsoft.com/office/powerpoint/2010/main" val="12449707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ro-RO" altLang="en-US" smtClean="0"/>
              <a:t>Carl Rogers – psihologia umanistă</a:t>
            </a:r>
          </a:p>
        </p:txBody>
      </p:sp>
      <p:sp>
        <p:nvSpPr>
          <p:cNvPr id="14339" name="Content Placeholder 2"/>
          <p:cNvSpPr>
            <a:spLocks noGrp="1"/>
          </p:cNvSpPr>
          <p:nvPr>
            <p:ph idx="1"/>
          </p:nvPr>
        </p:nvSpPr>
        <p:spPr/>
        <p:txBody>
          <a:bodyPr/>
          <a:lstStyle/>
          <a:p>
            <a:pPr algn="just" eaLnBrk="1" hangingPunct="1">
              <a:buFont typeface="Arial" panose="020B0604020202020204" pitchFamily="34" charset="0"/>
              <a:buNone/>
            </a:pPr>
            <a:r>
              <a:rPr lang="ro-RO" altLang="en-US" i="1" dirty="0" smtClean="0"/>
              <a:t>	</a:t>
            </a:r>
          </a:p>
          <a:p>
            <a:pPr algn="just" eaLnBrk="1" hangingPunct="1">
              <a:buFont typeface="Arial" panose="020B0604020202020204" pitchFamily="34" charset="0"/>
              <a:buNone/>
            </a:pPr>
            <a:r>
              <a:rPr lang="ro-RO" altLang="en-US" i="1" dirty="0" smtClean="0"/>
              <a:t>	„</a:t>
            </a:r>
            <a:r>
              <a:rPr lang="ro-RO" altLang="en-US" sz="4800" i="1" dirty="0"/>
              <a:t>Paradoxul curios este </a:t>
            </a:r>
            <a:r>
              <a:rPr lang="ro-RO" altLang="en-US" sz="4800" i="1" dirty="0" smtClean="0"/>
              <a:t>că, </a:t>
            </a:r>
            <a:r>
              <a:rPr lang="ro-RO" altLang="en-US" sz="4800" i="1" dirty="0"/>
              <a:t>abia când mă accept aşa cum </a:t>
            </a:r>
            <a:r>
              <a:rPr lang="ro-RO" altLang="en-US" sz="4800" i="1" dirty="0" smtClean="0"/>
              <a:t>sunt, </a:t>
            </a:r>
            <a:r>
              <a:rPr lang="ro-RO" altLang="en-US" sz="4800" i="1" dirty="0"/>
              <a:t>mă pot schimba</a:t>
            </a:r>
            <a:r>
              <a:rPr lang="ro-RO" altLang="en-US" sz="4800" dirty="0"/>
              <a:t>.”</a:t>
            </a:r>
          </a:p>
          <a:p>
            <a:pPr eaLnBrk="1" hangingPunct="1"/>
            <a:endParaRPr lang="ro-RO" altLang="en-US" dirty="0" smtClean="0"/>
          </a:p>
        </p:txBody>
      </p:sp>
    </p:spTree>
    <p:extLst>
      <p:ext uri="{BB962C8B-B14F-4D97-AF65-F5344CB8AC3E}">
        <p14:creationId xmlns:p14="http://schemas.microsoft.com/office/powerpoint/2010/main" val="14636592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pPr algn="ctr"/>
            <a:r>
              <a:rPr lang="ro-RO" altLang="en-US" sz="3200" dirty="0" smtClean="0"/>
              <a:t>Autenticitatea </a:t>
            </a:r>
            <a:br>
              <a:rPr lang="ro-RO" altLang="en-US" sz="3200" dirty="0" smtClean="0"/>
            </a:br>
            <a:r>
              <a:rPr lang="ro-RO" altLang="en-US" sz="3200" dirty="0"/>
              <a:t>Carl Rogers – 10 principii ale învăţării </a:t>
            </a:r>
            <a:br>
              <a:rPr lang="ro-RO" altLang="en-US" sz="3200" dirty="0"/>
            </a:br>
            <a:endParaRPr lang="ro-RO" altLang="en-US" sz="3200" dirty="0" smtClean="0"/>
          </a:p>
        </p:txBody>
      </p:sp>
      <p:sp>
        <p:nvSpPr>
          <p:cNvPr id="15363" name="Content Placeholder 2"/>
          <p:cNvSpPr>
            <a:spLocks noGrp="1"/>
          </p:cNvSpPr>
          <p:nvPr>
            <p:ph idx="1"/>
          </p:nvPr>
        </p:nvSpPr>
        <p:spPr/>
        <p:txBody>
          <a:bodyPr/>
          <a:lstStyle/>
          <a:p>
            <a:pPr eaLnBrk="1" hangingPunct="1">
              <a:lnSpc>
                <a:spcPct val="90000"/>
              </a:lnSpc>
              <a:buFont typeface="Calibri" panose="020F0502020204030204" pitchFamily="34" charset="0"/>
              <a:buAutoNum type="arabicPeriod"/>
            </a:pPr>
            <a:r>
              <a:rPr lang="ro-RO" altLang="en-US" dirty="0" smtClean="0"/>
              <a:t>Oamenii au potenţialul natural de a învăţa (curiozitatea)</a:t>
            </a:r>
          </a:p>
          <a:p>
            <a:pPr eaLnBrk="1" hangingPunct="1">
              <a:lnSpc>
                <a:spcPct val="90000"/>
              </a:lnSpc>
              <a:buFont typeface="Calibri" panose="020F0502020204030204" pitchFamily="34" charset="0"/>
              <a:buAutoNum type="arabicPeriod"/>
            </a:pPr>
            <a:endParaRPr lang="ro-RO" altLang="en-US" dirty="0" smtClean="0"/>
          </a:p>
          <a:p>
            <a:pPr eaLnBrk="1" hangingPunct="1">
              <a:lnSpc>
                <a:spcPct val="90000"/>
              </a:lnSpc>
              <a:buFont typeface="Calibri" panose="020F0502020204030204" pitchFamily="34" charset="0"/>
              <a:buAutoNum type="arabicPeriod"/>
            </a:pPr>
            <a:endParaRPr lang="ro-RO" altLang="en-US" dirty="0" smtClean="0"/>
          </a:p>
          <a:p>
            <a:pPr eaLnBrk="1" hangingPunct="1">
              <a:lnSpc>
                <a:spcPct val="90000"/>
              </a:lnSpc>
              <a:buFont typeface="Calibri" panose="020F0502020204030204" pitchFamily="34" charset="0"/>
              <a:buAutoNum type="arabicPeriod"/>
            </a:pPr>
            <a:r>
              <a:rPr lang="ro-RO" altLang="en-US" dirty="0" smtClean="0"/>
              <a:t>Învăţarea semnificativă se produce când materia este percepută ca relevantă pentru scopurile personale</a:t>
            </a:r>
          </a:p>
          <a:p>
            <a:pPr eaLnBrk="1" hangingPunct="1">
              <a:lnSpc>
                <a:spcPct val="90000"/>
              </a:lnSpc>
              <a:buFont typeface="Calibri" panose="020F0502020204030204" pitchFamily="34" charset="0"/>
              <a:buAutoNum type="arabicPeriod"/>
            </a:pPr>
            <a:endParaRPr lang="ro-RO" altLang="en-US" dirty="0" smtClean="0"/>
          </a:p>
          <a:p>
            <a:pPr eaLnBrk="1" hangingPunct="1">
              <a:lnSpc>
                <a:spcPct val="90000"/>
              </a:lnSpc>
              <a:buFont typeface="Calibri" panose="020F0502020204030204" pitchFamily="34" charset="0"/>
              <a:buAutoNum type="arabicPeriod"/>
            </a:pPr>
            <a:endParaRPr lang="ro-RO" altLang="en-US" dirty="0" smtClean="0"/>
          </a:p>
          <a:p>
            <a:pPr eaLnBrk="1" hangingPunct="1">
              <a:lnSpc>
                <a:spcPct val="90000"/>
              </a:lnSpc>
              <a:buFont typeface="Calibri" panose="020F0502020204030204" pitchFamily="34" charset="0"/>
              <a:buAutoNum type="arabicPeriod"/>
            </a:pPr>
            <a:r>
              <a:rPr lang="ro-RO" altLang="en-US" dirty="0" smtClean="0"/>
              <a:t>Învăţarea care este percepută ca modificând percepţia de sine este considerată ameninţătoare şi tinde să fie respinsă</a:t>
            </a:r>
          </a:p>
        </p:txBody>
      </p:sp>
    </p:spTree>
    <p:extLst>
      <p:ext uri="{BB962C8B-B14F-4D97-AF65-F5344CB8AC3E}">
        <p14:creationId xmlns:p14="http://schemas.microsoft.com/office/powerpoint/2010/main" val="303261551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algn="ctr"/>
            <a:r>
              <a:rPr lang="ro-RO" altLang="en-US" sz="2800" b="1" dirty="0"/>
              <a:t>Autenticitatea </a:t>
            </a:r>
            <a:br>
              <a:rPr lang="ro-RO" altLang="en-US" sz="2800" b="1" dirty="0"/>
            </a:br>
            <a:r>
              <a:rPr lang="ro-RO" altLang="en-US" sz="2800" b="1" dirty="0"/>
              <a:t>Carl Rogers – 10 principii ale învăţării</a:t>
            </a:r>
            <a:endParaRPr lang="ro-RO" altLang="en-US" sz="2800" b="1" dirty="0" smtClean="0"/>
          </a:p>
        </p:txBody>
      </p:sp>
      <p:sp>
        <p:nvSpPr>
          <p:cNvPr id="3" name="Content Placeholder 2"/>
          <p:cNvSpPr>
            <a:spLocks noGrp="1"/>
          </p:cNvSpPr>
          <p:nvPr>
            <p:ph idx="1"/>
          </p:nvPr>
        </p:nvSpPr>
        <p:spPr>
          <a:xfrm>
            <a:off x="1103312" y="2052918"/>
            <a:ext cx="10306810" cy="4195481"/>
          </a:xfrm>
        </p:spPr>
        <p:txBody>
          <a:bodyPr>
            <a:normAutofit/>
          </a:bodyPr>
          <a:lstStyle/>
          <a:p>
            <a:pPr eaLnBrk="1" hangingPunct="1">
              <a:lnSpc>
                <a:spcPct val="90000"/>
              </a:lnSpc>
              <a:buFont typeface="Arial" charset="0"/>
              <a:buNone/>
              <a:defRPr/>
            </a:pPr>
            <a:r>
              <a:rPr lang="ro-RO" dirty="0" smtClean="0"/>
              <a:t>4. Învăţarea care ameninţă sinele este mai uşor asimilată când ameninţările externe sunt reduse</a:t>
            </a:r>
          </a:p>
          <a:p>
            <a:pPr eaLnBrk="1" hangingPunct="1">
              <a:lnSpc>
                <a:spcPct val="90000"/>
              </a:lnSpc>
              <a:buFont typeface="Arial" charset="0"/>
              <a:buNone/>
              <a:defRPr/>
            </a:pPr>
            <a:endParaRPr lang="ro-RO" dirty="0" smtClean="0"/>
          </a:p>
          <a:p>
            <a:pPr eaLnBrk="1" hangingPunct="1">
              <a:lnSpc>
                <a:spcPct val="90000"/>
              </a:lnSpc>
              <a:buFont typeface="Arial" charset="0"/>
              <a:buNone/>
              <a:defRPr/>
            </a:pPr>
            <a:r>
              <a:rPr lang="ro-RO" dirty="0" smtClean="0"/>
              <a:t>5. Când ameninţarea sinelui este scăzută se produce învăţarea (mediu sigur)</a:t>
            </a:r>
          </a:p>
          <a:p>
            <a:pPr eaLnBrk="1" hangingPunct="1">
              <a:lnSpc>
                <a:spcPct val="90000"/>
              </a:lnSpc>
              <a:buFont typeface="Arial" charset="0"/>
              <a:buNone/>
              <a:defRPr/>
            </a:pPr>
            <a:endParaRPr lang="ro-RO" dirty="0" smtClean="0"/>
          </a:p>
          <a:p>
            <a:pPr eaLnBrk="1" hangingPunct="1">
              <a:lnSpc>
                <a:spcPct val="90000"/>
              </a:lnSpc>
              <a:buFont typeface="Arial" charset="0"/>
              <a:buNone/>
              <a:defRPr/>
            </a:pPr>
            <a:r>
              <a:rPr lang="ro-RO" dirty="0" smtClean="0"/>
              <a:t>6. Învăţarea semnificativă se achiziţionează prin acţiune (a face)</a:t>
            </a:r>
          </a:p>
          <a:p>
            <a:pPr eaLnBrk="1" hangingPunct="1">
              <a:lnSpc>
                <a:spcPct val="90000"/>
              </a:lnSpc>
              <a:buFont typeface="Arial" charset="0"/>
              <a:buNone/>
              <a:defRPr/>
            </a:pPr>
            <a:endParaRPr lang="ro-RO" dirty="0"/>
          </a:p>
          <a:p>
            <a:pPr eaLnBrk="1" hangingPunct="1">
              <a:lnSpc>
                <a:spcPct val="90000"/>
              </a:lnSpc>
              <a:buFont typeface="Arial" charset="0"/>
              <a:buNone/>
              <a:defRPr/>
            </a:pPr>
            <a:endParaRPr lang="ro-RO" dirty="0" smtClean="0"/>
          </a:p>
          <a:p>
            <a:pPr eaLnBrk="1" hangingPunct="1">
              <a:lnSpc>
                <a:spcPct val="90000"/>
              </a:lnSpc>
              <a:buFont typeface="Arial" charset="0"/>
              <a:buNone/>
              <a:defRPr/>
            </a:pPr>
            <a:r>
              <a:rPr lang="ro-RO" dirty="0" smtClean="0"/>
              <a:t>7. Învăţarea este uşurată când studenţii participă responsabil în proces</a:t>
            </a:r>
          </a:p>
        </p:txBody>
      </p:sp>
    </p:spTree>
    <p:extLst>
      <p:ext uri="{BB962C8B-B14F-4D97-AF65-F5344CB8AC3E}">
        <p14:creationId xmlns:p14="http://schemas.microsoft.com/office/powerpoint/2010/main" val="3335324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algn="ctr"/>
            <a:r>
              <a:rPr lang="ro-RO" altLang="en-US" sz="2800" b="1" dirty="0"/>
              <a:t>Autenticitatea </a:t>
            </a:r>
            <a:br>
              <a:rPr lang="ro-RO" altLang="en-US" sz="2800" b="1" dirty="0"/>
            </a:br>
            <a:r>
              <a:rPr lang="ro-RO" altLang="en-US" sz="2800" b="1" dirty="0"/>
              <a:t>Carl Rogers – 10 principii ale învăţării</a:t>
            </a:r>
            <a:endParaRPr lang="ro-RO" altLang="en-US" sz="2800" b="1" dirty="0" smtClean="0"/>
          </a:p>
        </p:txBody>
      </p:sp>
      <p:sp>
        <p:nvSpPr>
          <p:cNvPr id="17411" name="Content Placeholder 2"/>
          <p:cNvSpPr>
            <a:spLocks noGrp="1"/>
          </p:cNvSpPr>
          <p:nvPr>
            <p:ph idx="1"/>
          </p:nvPr>
        </p:nvSpPr>
        <p:spPr>
          <a:xfrm>
            <a:off x="1103312" y="2052918"/>
            <a:ext cx="10465836" cy="4195481"/>
          </a:xfrm>
        </p:spPr>
        <p:txBody>
          <a:bodyPr>
            <a:normAutofit/>
          </a:bodyPr>
          <a:lstStyle/>
          <a:p>
            <a:pPr eaLnBrk="1" hangingPunct="1">
              <a:lnSpc>
                <a:spcPct val="80000"/>
              </a:lnSpc>
              <a:buFont typeface="Arial" panose="020B0604020202020204" pitchFamily="34" charset="0"/>
              <a:buNone/>
            </a:pPr>
            <a:r>
              <a:rPr lang="ro-RO" altLang="en-US" sz="2400" dirty="0" smtClean="0"/>
              <a:t>8.Învăţarea </a:t>
            </a:r>
            <a:r>
              <a:rPr lang="ro-RO" altLang="en-US" sz="2400" dirty="0"/>
              <a:t>auto-iniţiată şi care implică întreaga personalitate (gânduri şi emoţii) este cea mai </a:t>
            </a:r>
            <a:r>
              <a:rPr lang="ro-RO" altLang="en-US" sz="2400" dirty="0" smtClean="0"/>
              <a:t>durabilă</a:t>
            </a:r>
          </a:p>
          <a:p>
            <a:pPr eaLnBrk="1" hangingPunct="1">
              <a:lnSpc>
                <a:spcPct val="80000"/>
              </a:lnSpc>
              <a:buFont typeface="Arial" panose="020B0604020202020204" pitchFamily="34" charset="0"/>
              <a:buNone/>
            </a:pPr>
            <a:endParaRPr lang="ro-RO" altLang="en-US" sz="2400" dirty="0"/>
          </a:p>
          <a:p>
            <a:pPr eaLnBrk="1" hangingPunct="1">
              <a:lnSpc>
                <a:spcPct val="80000"/>
              </a:lnSpc>
              <a:buFont typeface="Arial" panose="020B0604020202020204" pitchFamily="34" charset="0"/>
              <a:buNone/>
            </a:pPr>
            <a:r>
              <a:rPr lang="ro-RO" altLang="en-US" sz="2400" dirty="0"/>
              <a:t>9.Independenţa, creativitatea şi încrederea în sine apar când auto-criticismul şi auto-evaluarea sunt reduse iar evaluarea făcută de alţii este de importanţă </a:t>
            </a:r>
            <a:r>
              <a:rPr lang="ro-RO" altLang="en-US" sz="2400" dirty="0" smtClean="0"/>
              <a:t>secundară</a:t>
            </a:r>
          </a:p>
          <a:p>
            <a:pPr eaLnBrk="1" hangingPunct="1">
              <a:lnSpc>
                <a:spcPct val="80000"/>
              </a:lnSpc>
              <a:buFont typeface="Arial" panose="020B0604020202020204" pitchFamily="34" charset="0"/>
              <a:buNone/>
            </a:pPr>
            <a:endParaRPr lang="ro-RO" altLang="en-US" sz="2400" dirty="0"/>
          </a:p>
          <a:p>
            <a:pPr eaLnBrk="1" hangingPunct="1">
              <a:lnSpc>
                <a:spcPct val="80000"/>
              </a:lnSpc>
              <a:buFont typeface="Arial" panose="020B0604020202020204" pitchFamily="34" charset="0"/>
              <a:buNone/>
            </a:pPr>
            <a:r>
              <a:rPr lang="ro-RO" altLang="en-US" sz="2400" dirty="0"/>
              <a:t>10.Cel mai util în lumea modernă este a învăţa să înveţi, deschiderea constantă pt a încorpora în sine schimbarea</a:t>
            </a:r>
          </a:p>
        </p:txBody>
      </p:sp>
    </p:spTree>
    <p:extLst>
      <p:ext uri="{BB962C8B-B14F-4D97-AF65-F5344CB8AC3E}">
        <p14:creationId xmlns:p14="http://schemas.microsoft.com/office/powerpoint/2010/main" val="454527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pPr eaLnBrk="1" hangingPunct="1"/>
            <a:r>
              <a:rPr lang="ro-RO" altLang="en-US" smtClean="0"/>
              <a:t>Înţelepciunea</a:t>
            </a:r>
          </a:p>
        </p:txBody>
      </p:sp>
      <p:sp>
        <p:nvSpPr>
          <p:cNvPr id="18435" name="Content Placeholder 2"/>
          <p:cNvSpPr>
            <a:spLocks noGrp="1"/>
          </p:cNvSpPr>
          <p:nvPr>
            <p:ph idx="1"/>
          </p:nvPr>
        </p:nvSpPr>
        <p:spPr/>
        <p:txBody>
          <a:bodyPr>
            <a:normAutofit lnSpcReduction="10000"/>
          </a:bodyPr>
          <a:lstStyle/>
          <a:p>
            <a:pPr eaLnBrk="1" hangingPunct="1">
              <a:lnSpc>
                <a:spcPct val="90000"/>
              </a:lnSpc>
            </a:pPr>
            <a:r>
              <a:rPr lang="ro-RO" altLang="en-US" sz="2700"/>
              <a:t>Caracteristici ale înţelepciunii, Helson şi Srivastava, University of California, Berkeley – </a:t>
            </a:r>
            <a:r>
              <a:rPr lang="ro-RO" altLang="en-US" sz="2700" i="1"/>
              <a:t>Creative and Wise People: Similarities, Differences and How They Develop: </a:t>
            </a:r>
            <a:r>
              <a:rPr lang="ro-RO" altLang="en-US" sz="2400">
                <a:hlinkClick r:id="rId2"/>
              </a:rPr>
              <a:t>http://pages.uoregon.edu/sanjay/pubs/creativeandwise.pdf</a:t>
            </a:r>
            <a:r>
              <a:rPr lang="ro-RO" altLang="en-US" sz="2400"/>
              <a:t> </a:t>
            </a:r>
          </a:p>
          <a:p>
            <a:pPr lvl="1" eaLnBrk="1" hangingPunct="1">
              <a:lnSpc>
                <a:spcPct val="90000"/>
              </a:lnSpc>
            </a:pPr>
            <a:r>
              <a:rPr lang="ro-RO" altLang="en-US" smtClean="0"/>
              <a:t>Deschidere</a:t>
            </a:r>
          </a:p>
          <a:p>
            <a:pPr lvl="1" eaLnBrk="1" hangingPunct="1">
              <a:lnSpc>
                <a:spcPct val="90000"/>
              </a:lnSpc>
            </a:pPr>
            <a:r>
              <a:rPr lang="ro-RO" altLang="en-US" smtClean="0"/>
              <a:t>Complexitate</a:t>
            </a:r>
          </a:p>
          <a:p>
            <a:pPr lvl="1" eaLnBrk="1" hangingPunct="1">
              <a:lnSpc>
                <a:spcPct val="90000"/>
              </a:lnSpc>
            </a:pPr>
            <a:r>
              <a:rPr lang="ro-RO" altLang="en-US" smtClean="0"/>
              <a:t>Căutarea/ realizarea/ construirea sensului</a:t>
            </a:r>
          </a:p>
          <a:p>
            <a:pPr lvl="1" eaLnBrk="1" hangingPunct="1">
              <a:lnSpc>
                <a:spcPct val="90000"/>
              </a:lnSpc>
            </a:pPr>
            <a:r>
              <a:rPr lang="ro-RO" altLang="en-US" smtClean="0"/>
              <a:t>Bunăvoinţă </a:t>
            </a:r>
          </a:p>
          <a:p>
            <a:pPr lvl="1" eaLnBrk="1" hangingPunct="1">
              <a:lnSpc>
                <a:spcPct val="90000"/>
              </a:lnSpc>
            </a:pPr>
            <a:r>
              <a:rPr lang="ro-RO" altLang="en-US" smtClean="0"/>
              <a:t>Simţul dezvoltării/creşterii personale</a:t>
            </a:r>
          </a:p>
          <a:p>
            <a:pPr lvl="1" eaLnBrk="1" hangingPunct="1">
              <a:lnSpc>
                <a:spcPct val="90000"/>
              </a:lnSpc>
            </a:pPr>
            <a:r>
              <a:rPr lang="ro-RO" altLang="en-US" smtClean="0"/>
              <a:t>Relaţii bune cu ceilalţi</a:t>
            </a:r>
          </a:p>
        </p:txBody>
      </p:sp>
    </p:spTree>
    <p:extLst>
      <p:ext uri="{BB962C8B-B14F-4D97-AF65-F5344CB8AC3E}">
        <p14:creationId xmlns:p14="http://schemas.microsoft.com/office/powerpoint/2010/main" val="109151626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pPr eaLnBrk="1" hangingPunct="1"/>
            <a:r>
              <a:rPr lang="ro-RO" altLang="en-US" smtClean="0"/>
              <a:t>Înţelepciunea</a:t>
            </a:r>
          </a:p>
        </p:txBody>
      </p:sp>
      <p:sp>
        <p:nvSpPr>
          <p:cNvPr id="19459" name="Content Placeholder 2"/>
          <p:cNvSpPr>
            <a:spLocks noGrp="1"/>
          </p:cNvSpPr>
          <p:nvPr>
            <p:ph idx="1"/>
          </p:nvPr>
        </p:nvSpPr>
        <p:spPr/>
        <p:txBody>
          <a:bodyPr>
            <a:normAutofit fontScale="92500" lnSpcReduction="10000"/>
          </a:bodyPr>
          <a:lstStyle/>
          <a:p>
            <a:pPr eaLnBrk="1" hangingPunct="1"/>
            <a:r>
              <a:rPr lang="ro-RO" altLang="en-US" sz="3000"/>
              <a:t>Caracteristici ale persoanei înţelepte, Maciel şi alţii, University of California, Berkeley – </a:t>
            </a:r>
            <a:r>
              <a:rPr lang="ro-RO" altLang="en-US" sz="3000" i="1"/>
              <a:t>Features of Wisdom: Prototipycal Attributes of Wise People, 1992: </a:t>
            </a:r>
            <a:r>
              <a:rPr lang="ro-RO" altLang="en-US" sz="2600">
                <a:hlinkClick r:id="rId2"/>
              </a:rPr>
              <a:t>http://www.eric.ed.gov/PDFS/ED354421.pdf</a:t>
            </a:r>
            <a:endParaRPr lang="ro-RO" altLang="en-US" sz="2600"/>
          </a:p>
          <a:p>
            <a:pPr eaLnBrk="1" hangingPunct="1"/>
            <a:r>
              <a:rPr lang="ro-RO" altLang="en-US" sz="3100"/>
              <a:t>Factorul I: excelent sfătuitor</a:t>
            </a:r>
          </a:p>
          <a:p>
            <a:pPr lvl="1" eaLnBrk="1" hangingPunct="1"/>
            <a:r>
              <a:rPr lang="ro-RO" altLang="en-US" sz="2700"/>
              <a:t>Ştie când să ofere şi când să se abţină de la sfaturi</a:t>
            </a:r>
          </a:p>
          <a:p>
            <a:pPr lvl="1" eaLnBrk="1" hangingPunct="1"/>
            <a:r>
              <a:rPr lang="ro-RO" altLang="en-US" sz="2700"/>
              <a:t>I se solicită sfatul pentru probleme dificile de viaţă</a:t>
            </a:r>
          </a:p>
          <a:p>
            <a:pPr lvl="1" eaLnBrk="1" hangingPunct="1"/>
            <a:r>
              <a:rPr lang="ro-RO" altLang="en-US" sz="2700"/>
              <a:t>Gândeşte atent înainte de a lua o decizie</a:t>
            </a:r>
          </a:p>
          <a:p>
            <a:pPr lvl="2" eaLnBrk="1" hangingPunct="1"/>
            <a:endParaRPr lang="ro-RO" altLang="en-US" sz="2700"/>
          </a:p>
        </p:txBody>
      </p:sp>
    </p:spTree>
    <p:extLst>
      <p:ext uri="{BB962C8B-B14F-4D97-AF65-F5344CB8AC3E}">
        <p14:creationId xmlns:p14="http://schemas.microsoft.com/office/powerpoint/2010/main" val="10333389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ro-RO" altLang="en-US" smtClean="0"/>
              <a:t>Înţelepciunea</a:t>
            </a:r>
          </a:p>
        </p:txBody>
      </p:sp>
      <p:sp>
        <p:nvSpPr>
          <p:cNvPr id="20483" name="Content Placeholder 2"/>
          <p:cNvSpPr>
            <a:spLocks noGrp="1"/>
          </p:cNvSpPr>
          <p:nvPr>
            <p:ph idx="1"/>
          </p:nvPr>
        </p:nvSpPr>
        <p:spPr>
          <a:xfrm>
            <a:off x="1103312" y="2052918"/>
            <a:ext cx="10131881" cy="4195481"/>
          </a:xfrm>
        </p:spPr>
        <p:txBody>
          <a:bodyPr>
            <a:normAutofit/>
          </a:bodyPr>
          <a:lstStyle/>
          <a:p>
            <a:pPr eaLnBrk="1" hangingPunct="1"/>
            <a:r>
              <a:rPr lang="ro-RO" altLang="en-US" sz="3300" dirty="0"/>
              <a:t>Factorul II: excelent cunoscător</a:t>
            </a:r>
          </a:p>
          <a:p>
            <a:pPr lvl="1" eaLnBrk="1" hangingPunct="1"/>
            <a:r>
              <a:rPr lang="ro-RO" altLang="en-US" sz="2900" dirty="0"/>
              <a:t>Ştie că obiectivele şi valorile se schimbă de-a lungul vieţii</a:t>
            </a:r>
          </a:p>
          <a:p>
            <a:pPr lvl="1" eaLnBrk="1" hangingPunct="1"/>
            <a:r>
              <a:rPr lang="ro-RO" altLang="en-US" sz="2900" dirty="0"/>
              <a:t>Ştie despre posibilele conflicte dintre diferitele domenii de viaţă</a:t>
            </a:r>
          </a:p>
          <a:p>
            <a:pPr lvl="1" eaLnBrk="1" hangingPunct="1"/>
            <a:r>
              <a:rPr lang="ro-RO" altLang="en-US" sz="2900" dirty="0"/>
              <a:t>Ştie că importanţa domeniilor dificile se schimbă de-a lungul vieţii</a:t>
            </a:r>
          </a:p>
          <a:p>
            <a:pPr lvl="2" eaLnBrk="1" hangingPunct="1"/>
            <a:endParaRPr lang="ro-RO" altLang="en-US" sz="2900" dirty="0"/>
          </a:p>
        </p:txBody>
      </p:sp>
    </p:spTree>
    <p:extLst>
      <p:ext uri="{BB962C8B-B14F-4D97-AF65-F5344CB8AC3E}">
        <p14:creationId xmlns:p14="http://schemas.microsoft.com/office/powerpoint/2010/main" val="37238267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ro-RO" altLang="en-US" smtClean="0"/>
              <a:t>Înţelepciunea</a:t>
            </a:r>
          </a:p>
        </p:txBody>
      </p:sp>
      <p:sp>
        <p:nvSpPr>
          <p:cNvPr id="21507" name="Content Placeholder 2"/>
          <p:cNvSpPr>
            <a:spLocks noGrp="1"/>
          </p:cNvSpPr>
          <p:nvPr>
            <p:ph idx="1"/>
          </p:nvPr>
        </p:nvSpPr>
        <p:spPr>
          <a:xfrm>
            <a:off x="1103312" y="2052918"/>
            <a:ext cx="9972855" cy="4195481"/>
          </a:xfrm>
        </p:spPr>
        <p:txBody>
          <a:bodyPr/>
          <a:lstStyle/>
          <a:p>
            <a:pPr eaLnBrk="1" hangingPunct="1"/>
            <a:r>
              <a:rPr lang="ro-RO" altLang="en-US" sz="3300" dirty="0"/>
              <a:t>Factorul III: excelentă personalitate funcţională</a:t>
            </a:r>
          </a:p>
          <a:p>
            <a:pPr lvl="1" eaLnBrk="1" hangingPunct="1"/>
            <a:r>
              <a:rPr lang="ro-RO" altLang="en-US" sz="2900" dirty="0"/>
              <a:t>Este un bun ascultător</a:t>
            </a:r>
          </a:p>
          <a:p>
            <a:pPr lvl="1" eaLnBrk="1" hangingPunct="1"/>
            <a:r>
              <a:rPr lang="ro-RO" altLang="en-US" sz="2900" dirty="0"/>
              <a:t>Este foarte uman</a:t>
            </a:r>
          </a:p>
          <a:p>
            <a:pPr lvl="1" eaLnBrk="1" hangingPunct="1"/>
            <a:r>
              <a:rPr lang="ro-RO" altLang="en-US" sz="2900" dirty="0"/>
              <a:t>Demonstrează cunoaşterea naturii umane</a:t>
            </a:r>
          </a:p>
          <a:p>
            <a:pPr lvl="2" eaLnBrk="1" hangingPunct="1"/>
            <a:endParaRPr lang="ro-RO" altLang="en-US" sz="2900" dirty="0"/>
          </a:p>
        </p:txBody>
      </p:sp>
    </p:spTree>
    <p:extLst>
      <p:ext uri="{BB962C8B-B14F-4D97-AF65-F5344CB8AC3E}">
        <p14:creationId xmlns:p14="http://schemas.microsoft.com/office/powerpoint/2010/main" val="195404361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pPr eaLnBrk="1" hangingPunct="1"/>
            <a:r>
              <a:rPr lang="ro-RO" altLang="en-US" smtClean="0"/>
              <a:t>Înţelepciunea</a:t>
            </a:r>
          </a:p>
        </p:txBody>
      </p:sp>
      <p:sp>
        <p:nvSpPr>
          <p:cNvPr id="22531" name="Content Placeholder 2"/>
          <p:cNvSpPr>
            <a:spLocks noGrp="1"/>
          </p:cNvSpPr>
          <p:nvPr>
            <p:ph idx="1"/>
          </p:nvPr>
        </p:nvSpPr>
        <p:spPr/>
        <p:txBody>
          <a:bodyPr>
            <a:normAutofit/>
          </a:bodyPr>
          <a:lstStyle/>
          <a:p>
            <a:pPr eaLnBrk="1" hangingPunct="1"/>
            <a:r>
              <a:rPr lang="ro-RO" altLang="en-US" sz="3300" dirty="0"/>
              <a:t>Factorul IV: excelente cunoştinţe factuale şi experienţe</a:t>
            </a:r>
          </a:p>
          <a:p>
            <a:pPr lvl="1" eaLnBrk="1" hangingPunct="1"/>
            <a:r>
              <a:rPr lang="ro-RO" altLang="en-US" sz="2900" dirty="0"/>
              <a:t>Înţelege natura existenţei umane (mortalitate, vulnerabilitate </a:t>
            </a:r>
            <a:r>
              <a:rPr lang="ro-RO" altLang="en-US" sz="2900" dirty="0" smtClean="0"/>
              <a:t>emoţională, </a:t>
            </a:r>
            <a:r>
              <a:rPr lang="ro-RO" altLang="en-US" sz="2900" dirty="0"/>
              <a:t>etc)</a:t>
            </a:r>
          </a:p>
          <a:p>
            <a:pPr lvl="1" eaLnBrk="1" hangingPunct="1"/>
            <a:r>
              <a:rPr lang="ro-RO" altLang="en-US" sz="2900" dirty="0"/>
              <a:t>Încearcă să înveţe din propriile greşeli</a:t>
            </a:r>
          </a:p>
          <a:p>
            <a:pPr lvl="1" eaLnBrk="1" hangingPunct="1"/>
            <a:r>
              <a:rPr lang="ro-RO" altLang="en-US" sz="2900" dirty="0"/>
              <a:t>A învăţat din experienţă</a:t>
            </a:r>
          </a:p>
          <a:p>
            <a:pPr lvl="2" eaLnBrk="1" hangingPunct="1"/>
            <a:endParaRPr lang="ro-RO" altLang="en-US" sz="2900" dirty="0"/>
          </a:p>
        </p:txBody>
      </p:sp>
    </p:spTree>
    <p:extLst>
      <p:ext uri="{BB962C8B-B14F-4D97-AF65-F5344CB8AC3E}">
        <p14:creationId xmlns:p14="http://schemas.microsoft.com/office/powerpoint/2010/main" val="38028497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2" name="Rectangle 2" descr="Large confetti"/>
          <p:cNvSpPr>
            <a:spLocks noGrp="1" noChangeArrowheads="1"/>
          </p:cNvSpPr>
          <p:nvPr>
            <p:ph type="title"/>
          </p:nvPr>
        </p:nvSpPr>
        <p:spPr>
          <a:xfrm>
            <a:off x="2819400" y="381001"/>
            <a:ext cx="7772400" cy="741363"/>
          </a:xfrm>
        </p:spPr>
        <p:txBody>
          <a:bodyPr/>
          <a:lstStyle/>
          <a:p>
            <a:pPr eaLnBrk="1" hangingPunct="1"/>
            <a:r>
              <a:rPr lang="en-US" altLang="en-US" smtClean="0"/>
              <a:t>DATE BIOGRAFICE</a:t>
            </a:r>
          </a:p>
        </p:txBody>
      </p:sp>
      <p:sp>
        <p:nvSpPr>
          <p:cNvPr id="25603" name="Rectangle 3"/>
          <p:cNvSpPr>
            <a:spLocks noGrp="1" noChangeArrowheads="1"/>
          </p:cNvSpPr>
          <p:nvPr>
            <p:ph idx="1"/>
          </p:nvPr>
        </p:nvSpPr>
        <p:spPr>
          <a:xfrm>
            <a:off x="2209800" y="1752600"/>
            <a:ext cx="8229600" cy="4648200"/>
          </a:xfrm>
        </p:spPr>
        <p:txBody>
          <a:bodyPr>
            <a:normAutofit fontScale="92500" lnSpcReduction="20000"/>
          </a:bodyPr>
          <a:lstStyle/>
          <a:p>
            <a:r>
              <a:rPr lang="en-US" altLang="en-US" sz="1800" dirty="0"/>
              <a:t>1859 </a:t>
            </a:r>
            <a:r>
              <a:rPr lang="ro-RO" altLang="en-US" sz="1800" dirty="0"/>
              <a:t>-</a:t>
            </a:r>
            <a:r>
              <a:rPr lang="en-US" altLang="en-US" sz="1800" dirty="0"/>
              <a:t> se </a:t>
            </a:r>
            <a:r>
              <a:rPr lang="en-US" altLang="en-US" sz="1800" dirty="0" err="1"/>
              <a:t>na</a:t>
            </a:r>
            <a:r>
              <a:rPr lang="ro-RO" altLang="en-US" sz="1800" dirty="0"/>
              <a:t>ș</a:t>
            </a:r>
            <a:r>
              <a:rPr lang="en-US" altLang="en-US" sz="1800" dirty="0" err="1"/>
              <a:t>te</a:t>
            </a:r>
            <a:r>
              <a:rPr lang="en-US" altLang="en-US" sz="1800" dirty="0"/>
              <a:t> la Burlington, Vermont-SUA</a:t>
            </a:r>
          </a:p>
          <a:p>
            <a:r>
              <a:rPr lang="en-US" altLang="en-US" sz="1800" dirty="0"/>
              <a:t>1979 - </a:t>
            </a:r>
            <a:r>
              <a:rPr lang="en-US" altLang="en-US" sz="1800" dirty="0" err="1"/>
              <a:t>profesor</a:t>
            </a:r>
            <a:r>
              <a:rPr lang="en-US" altLang="en-US" sz="1800" dirty="0"/>
              <a:t> de </a:t>
            </a:r>
            <a:r>
              <a:rPr lang="en-US" altLang="en-US" sz="1800" dirty="0" err="1"/>
              <a:t>liceu</a:t>
            </a:r>
            <a:endParaRPr lang="ro-RO" altLang="en-US" sz="1800" dirty="0"/>
          </a:p>
          <a:p>
            <a:r>
              <a:rPr lang="ro-RO" altLang="en-US" sz="1800" dirty="0"/>
              <a:t>1</a:t>
            </a:r>
            <a:r>
              <a:rPr lang="en-US" altLang="en-US" sz="1800" dirty="0" smtClean="0"/>
              <a:t>884</a:t>
            </a:r>
            <a:r>
              <a:rPr lang="ro-RO" altLang="en-US" sz="1800" dirty="0" smtClean="0"/>
              <a:t> </a:t>
            </a:r>
            <a:r>
              <a:rPr lang="ro-RO" altLang="en-US" sz="1800" dirty="0"/>
              <a:t>-</a:t>
            </a:r>
            <a:r>
              <a:rPr lang="en-US" altLang="en-US" sz="1800" dirty="0"/>
              <a:t> </a:t>
            </a:r>
            <a:r>
              <a:rPr lang="en-US" altLang="en-US" sz="1800" dirty="0" err="1"/>
              <a:t>ob</a:t>
            </a:r>
            <a:r>
              <a:rPr lang="ro-RO" altLang="en-US" sz="1800" dirty="0"/>
              <a:t>ț</a:t>
            </a:r>
            <a:r>
              <a:rPr lang="en-US" altLang="en-US" sz="1800" dirty="0" err="1"/>
              <a:t>ine</a:t>
            </a:r>
            <a:r>
              <a:rPr lang="en-US" altLang="en-US" sz="1800" dirty="0"/>
              <a:t> </a:t>
            </a:r>
            <a:r>
              <a:rPr lang="en-US" altLang="en-US" sz="1800" dirty="0" err="1"/>
              <a:t>titlul</a:t>
            </a:r>
            <a:r>
              <a:rPr lang="en-US" altLang="en-US" sz="1800" dirty="0"/>
              <a:t> de doctor </a:t>
            </a:r>
            <a:r>
              <a:rPr lang="ro-RO" altLang="en-US" sz="1800" dirty="0"/>
              <a:t>î</a:t>
            </a:r>
            <a:r>
              <a:rPr lang="en-US" altLang="en-US" sz="1800" dirty="0"/>
              <a:t>n </a:t>
            </a:r>
            <a:r>
              <a:rPr lang="en-US" altLang="en-US" sz="1800" dirty="0" err="1"/>
              <a:t>filolo</a:t>
            </a:r>
            <a:r>
              <a:rPr lang="ro-RO" altLang="en-US" sz="1800" dirty="0"/>
              <a:t>z</a:t>
            </a:r>
            <a:r>
              <a:rPr lang="en-US" altLang="en-US" sz="1800" dirty="0" err="1"/>
              <a:t>ofie</a:t>
            </a:r>
            <a:r>
              <a:rPr lang="en-US" altLang="en-US" sz="1800" dirty="0"/>
              <a:t> , </a:t>
            </a:r>
            <a:r>
              <a:rPr lang="en-US" altLang="en-US" sz="1800" dirty="0" err="1"/>
              <a:t>devine</a:t>
            </a:r>
            <a:r>
              <a:rPr lang="en-US" altLang="en-US" sz="1800" dirty="0"/>
              <a:t> </a:t>
            </a:r>
            <a:r>
              <a:rPr lang="en-US" altLang="en-US" sz="1800" dirty="0" err="1"/>
              <a:t>asistent</a:t>
            </a:r>
            <a:r>
              <a:rPr lang="en-US" altLang="en-US" sz="1800" dirty="0"/>
              <a:t> la </a:t>
            </a:r>
            <a:r>
              <a:rPr lang="en-US" altLang="en-US" sz="1800" dirty="0" err="1"/>
              <a:t>Univ</a:t>
            </a:r>
            <a:r>
              <a:rPr lang="ro-RO" altLang="en-US" sz="1800" dirty="0"/>
              <a:t>ersitatea</a:t>
            </a:r>
            <a:r>
              <a:rPr lang="en-US" altLang="en-US" sz="1800" dirty="0"/>
              <a:t> </a:t>
            </a:r>
            <a:r>
              <a:rPr lang="en-US" altLang="en-US" sz="1800" dirty="0" smtClean="0"/>
              <a:t>Mic</a:t>
            </a:r>
            <a:r>
              <a:rPr lang="ro-RO" altLang="en-US" sz="1800" dirty="0" smtClean="0"/>
              <a:t>h</a:t>
            </a:r>
            <a:r>
              <a:rPr lang="en-US" altLang="en-US" sz="1800" dirty="0" err="1" smtClean="0"/>
              <a:t>ighan</a:t>
            </a:r>
            <a:r>
              <a:rPr lang="en-US" altLang="en-US" sz="1800" dirty="0" smtClean="0"/>
              <a:t> </a:t>
            </a:r>
            <a:r>
              <a:rPr lang="en-US" altLang="en-US" sz="1800" dirty="0"/>
              <a:t>, </a:t>
            </a:r>
            <a:r>
              <a:rPr lang="en-US" altLang="en-US" sz="1800" dirty="0" err="1"/>
              <a:t>apoi</a:t>
            </a:r>
            <a:r>
              <a:rPr lang="en-US" altLang="en-US" sz="1800" dirty="0"/>
              <a:t> prof de filo</a:t>
            </a:r>
            <a:r>
              <a:rPr lang="ro-RO" altLang="en-US" sz="1800" dirty="0"/>
              <a:t>z</a:t>
            </a:r>
            <a:r>
              <a:rPr lang="en-US" altLang="en-US" sz="1800" dirty="0" err="1"/>
              <a:t>ofie</a:t>
            </a:r>
            <a:r>
              <a:rPr lang="en-US" altLang="en-US" sz="1800" dirty="0"/>
              <a:t> la </a:t>
            </a:r>
            <a:r>
              <a:rPr lang="en-US" altLang="en-US" sz="1800" dirty="0" err="1"/>
              <a:t>Univ</a:t>
            </a:r>
            <a:r>
              <a:rPr lang="ro-RO" altLang="en-US" sz="1800" dirty="0"/>
              <a:t>ersitatea din</a:t>
            </a:r>
            <a:r>
              <a:rPr lang="en-US" altLang="en-US" sz="1800" dirty="0"/>
              <a:t> Minnesota</a:t>
            </a:r>
          </a:p>
          <a:p>
            <a:r>
              <a:rPr lang="en-US" altLang="en-US" sz="1800" dirty="0"/>
              <a:t>1894</a:t>
            </a:r>
            <a:r>
              <a:rPr lang="ro-RO" altLang="en-US" sz="1800" dirty="0"/>
              <a:t> </a:t>
            </a:r>
            <a:r>
              <a:rPr lang="en-US" altLang="en-US" sz="1800" dirty="0"/>
              <a:t>- Prof. la </a:t>
            </a:r>
            <a:r>
              <a:rPr lang="en-US" altLang="en-US" sz="1800" dirty="0" err="1"/>
              <a:t>Univ</a:t>
            </a:r>
            <a:r>
              <a:rPr lang="ro-RO" altLang="en-US" sz="1800" dirty="0"/>
              <a:t>ersitatea </a:t>
            </a:r>
            <a:r>
              <a:rPr lang="en-US" altLang="en-US" sz="1800" dirty="0"/>
              <a:t>din Chicago</a:t>
            </a:r>
          </a:p>
          <a:p>
            <a:r>
              <a:rPr lang="en-US" altLang="en-US" sz="1800" dirty="0"/>
              <a:t>1896 </a:t>
            </a:r>
            <a:r>
              <a:rPr lang="ro-RO" altLang="en-US" sz="1800" dirty="0"/>
              <a:t>- </a:t>
            </a:r>
            <a:r>
              <a:rPr lang="en-US" altLang="en-US" sz="1800" dirty="0" err="1"/>
              <a:t>creaz</a:t>
            </a:r>
            <a:r>
              <a:rPr lang="ro-RO" altLang="en-US" sz="1800" dirty="0"/>
              <a:t>ă</a:t>
            </a:r>
            <a:r>
              <a:rPr lang="en-US" altLang="en-US" sz="1800" dirty="0"/>
              <a:t> </a:t>
            </a:r>
            <a:r>
              <a:rPr lang="ro-RO" altLang="en-US" sz="1800" dirty="0"/>
              <a:t>Ș</a:t>
            </a:r>
            <a:r>
              <a:rPr lang="en-US" altLang="en-US" sz="1800" dirty="0" err="1"/>
              <a:t>coala</a:t>
            </a:r>
            <a:r>
              <a:rPr lang="en-US" altLang="en-US" sz="1800" dirty="0"/>
              <a:t> Experimental</a:t>
            </a:r>
            <a:r>
              <a:rPr lang="ro-RO" altLang="en-US" sz="1800" dirty="0"/>
              <a:t>ă</a:t>
            </a:r>
            <a:r>
              <a:rPr lang="en-US" altLang="en-US" sz="1800" dirty="0"/>
              <a:t> din Chicago</a:t>
            </a:r>
          </a:p>
          <a:p>
            <a:r>
              <a:rPr lang="en-US" altLang="en-US" sz="1800" dirty="0"/>
              <a:t>1899</a:t>
            </a:r>
            <a:r>
              <a:rPr lang="ro-RO" altLang="en-US" sz="1800" dirty="0"/>
              <a:t> </a:t>
            </a:r>
            <a:r>
              <a:rPr lang="en-US" altLang="en-US" sz="1800" dirty="0"/>
              <a:t>- Pre</a:t>
            </a:r>
            <a:r>
              <a:rPr lang="ro-RO" altLang="en-US" sz="1800" dirty="0"/>
              <a:t>ș</a:t>
            </a:r>
            <a:r>
              <a:rPr lang="en-US" altLang="en-US" sz="1800" dirty="0" err="1"/>
              <a:t>edinte</a:t>
            </a:r>
            <a:r>
              <a:rPr lang="en-US" altLang="en-US" sz="1800" dirty="0"/>
              <a:t> al </a:t>
            </a:r>
            <a:r>
              <a:rPr lang="en-US" altLang="en-US" sz="1800" dirty="0" err="1"/>
              <a:t>Asocia</a:t>
            </a:r>
            <a:r>
              <a:rPr lang="ro-RO" altLang="en-US" sz="1800" dirty="0"/>
              <a:t>ț</a:t>
            </a:r>
            <a:r>
              <a:rPr lang="en-US" altLang="en-US" sz="1800" dirty="0" err="1"/>
              <a:t>iei</a:t>
            </a:r>
            <a:r>
              <a:rPr lang="en-US" altLang="en-US" sz="1800" dirty="0"/>
              <a:t> </a:t>
            </a:r>
            <a:r>
              <a:rPr lang="en-US" altLang="en-US" sz="1800" dirty="0" err="1"/>
              <a:t>Americane</a:t>
            </a:r>
            <a:r>
              <a:rPr lang="en-US" altLang="en-US" sz="1800" dirty="0"/>
              <a:t> de </a:t>
            </a:r>
            <a:r>
              <a:rPr lang="en-US" altLang="en-US" sz="1800" dirty="0" err="1"/>
              <a:t>Psihologie</a:t>
            </a:r>
            <a:endParaRPr lang="en-US" altLang="en-US" sz="1800" dirty="0"/>
          </a:p>
          <a:p>
            <a:r>
              <a:rPr lang="en-US" altLang="en-US" sz="1800" dirty="0"/>
              <a:t>1904</a:t>
            </a:r>
            <a:r>
              <a:rPr lang="ro-RO" altLang="en-US" sz="1800" dirty="0"/>
              <a:t> </a:t>
            </a:r>
            <a:r>
              <a:rPr lang="en-US" altLang="en-US" sz="1800" dirty="0"/>
              <a:t>- </a:t>
            </a:r>
            <a:r>
              <a:rPr lang="en-US" altLang="en-US" sz="1800" dirty="0" err="1" smtClean="0"/>
              <a:t>profesor</a:t>
            </a:r>
            <a:r>
              <a:rPr lang="en-US" altLang="en-US" sz="1800" dirty="0" smtClean="0"/>
              <a:t> </a:t>
            </a:r>
            <a:r>
              <a:rPr lang="en-US" altLang="en-US" sz="1800" dirty="0"/>
              <a:t>la </a:t>
            </a:r>
            <a:r>
              <a:rPr lang="en-US" altLang="en-US" sz="1800" dirty="0" err="1"/>
              <a:t>Univ</a:t>
            </a:r>
            <a:r>
              <a:rPr lang="ro-RO" altLang="en-US" sz="1800" dirty="0"/>
              <a:t>ersitatea</a:t>
            </a:r>
            <a:r>
              <a:rPr lang="en-US" altLang="en-US" sz="1800" dirty="0"/>
              <a:t> din Columbia</a:t>
            </a:r>
          </a:p>
          <a:p>
            <a:r>
              <a:rPr lang="en-US" altLang="en-US" sz="1800" dirty="0"/>
              <a:t>1905</a:t>
            </a:r>
            <a:r>
              <a:rPr lang="ro-RO" altLang="en-US" sz="1800" dirty="0"/>
              <a:t> -</a:t>
            </a:r>
            <a:r>
              <a:rPr lang="en-US" altLang="en-US" sz="1800" dirty="0"/>
              <a:t> pre</a:t>
            </a:r>
            <a:r>
              <a:rPr lang="ro-RO" altLang="en-US" sz="1800" dirty="0"/>
              <a:t>ș</a:t>
            </a:r>
            <a:r>
              <a:rPr lang="en-US" altLang="en-US" sz="1800" dirty="0" err="1"/>
              <a:t>edinte</a:t>
            </a:r>
            <a:r>
              <a:rPr lang="en-US" altLang="en-US" sz="1800" dirty="0"/>
              <a:t> al </a:t>
            </a:r>
            <a:r>
              <a:rPr lang="en-US" altLang="en-US" sz="1800" dirty="0" err="1"/>
              <a:t>Asocia</a:t>
            </a:r>
            <a:r>
              <a:rPr lang="ro-RO" altLang="en-US" sz="1800" dirty="0"/>
              <a:t>ț</a:t>
            </a:r>
            <a:r>
              <a:rPr lang="en-US" altLang="en-US" sz="1800" dirty="0" err="1"/>
              <a:t>iei</a:t>
            </a:r>
            <a:r>
              <a:rPr lang="en-US" altLang="en-US" sz="1800" dirty="0"/>
              <a:t> </a:t>
            </a:r>
            <a:r>
              <a:rPr lang="en-US" altLang="en-US" sz="1800" dirty="0" err="1"/>
              <a:t>Americane</a:t>
            </a:r>
            <a:r>
              <a:rPr lang="en-US" altLang="en-US" sz="1800" dirty="0"/>
              <a:t> de </a:t>
            </a:r>
            <a:r>
              <a:rPr lang="en-US" altLang="en-US" sz="1800" dirty="0" err="1"/>
              <a:t>Filosofie</a:t>
            </a:r>
            <a:endParaRPr lang="en-US" altLang="en-US" sz="1800" dirty="0"/>
          </a:p>
          <a:p>
            <a:r>
              <a:rPr lang="en-US" altLang="en-US" sz="1800" dirty="0"/>
              <a:t>1919</a:t>
            </a:r>
            <a:r>
              <a:rPr lang="ro-RO" altLang="en-US" sz="1800" dirty="0"/>
              <a:t> - </a:t>
            </a:r>
            <a:r>
              <a:rPr lang="en-US" altLang="en-US" sz="1800" dirty="0" err="1"/>
              <a:t>vizit</a:t>
            </a:r>
            <a:r>
              <a:rPr lang="ro-RO" altLang="en-US" sz="1800" dirty="0"/>
              <a:t>ă</a:t>
            </a:r>
            <a:r>
              <a:rPr lang="en-US" altLang="en-US" sz="1800" dirty="0"/>
              <a:t> </a:t>
            </a:r>
            <a:r>
              <a:rPr lang="ro-RO" altLang="en-US" sz="1800" dirty="0"/>
              <a:t>î</a:t>
            </a:r>
            <a:r>
              <a:rPr lang="en-US" altLang="en-US" sz="1800" dirty="0"/>
              <a:t>n </a:t>
            </a:r>
            <a:r>
              <a:rPr lang="en-US" altLang="en-US" sz="1800" dirty="0" err="1"/>
              <a:t>Japonia</a:t>
            </a:r>
            <a:endParaRPr lang="en-US" altLang="en-US" sz="1800" dirty="0"/>
          </a:p>
          <a:p>
            <a:r>
              <a:rPr lang="en-US" altLang="en-US" sz="1800" dirty="0"/>
              <a:t>1919</a:t>
            </a:r>
            <a:r>
              <a:rPr lang="ro-RO" altLang="en-US" sz="1800" dirty="0"/>
              <a:t> - </a:t>
            </a:r>
            <a:r>
              <a:rPr lang="en-US" altLang="en-US" sz="1800" dirty="0" err="1"/>
              <a:t>Periplu</a:t>
            </a:r>
            <a:r>
              <a:rPr lang="en-US" altLang="en-US" sz="1800" dirty="0"/>
              <a:t> de </a:t>
            </a:r>
            <a:r>
              <a:rPr lang="en-US" altLang="en-US" sz="1800" dirty="0" err="1"/>
              <a:t>doi</a:t>
            </a:r>
            <a:r>
              <a:rPr lang="en-US" altLang="en-US" sz="1800" dirty="0"/>
              <a:t> </a:t>
            </a:r>
            <a:r>
              <a:rPr lang="en-US" altLang="en-US" sz="1800" dirty="0" err="1"/>
              <a:t>ani</a:t>
            </a:r>
            <a:r>
              <a:rPr lang="en-US" altLang="en-US" sz="1800" dirty="0"/>
              <a:t> </a:t>
            </a:r>
            <a:r>
              <a:rPr lang="ro-RO" altLang="en-US" sz="1800" dirty="0"/>
              <a:t>î</a:t>
            </a:r>
            <a:r>
              <a:rPr lang="en-US" altLang="en-US" sz="1800" dirty="0"/>
              <a:t>n China</a:t>
            </a:r>
          </a:p>
          <a:p>
            <a:r>
              <a:rPr lang="en-US" altLang="en-US" sz="1800" dirty="0"/>
              <a:t>1924 </a:t>
            </a:r>
            <a:r>
              <a:rPr lang="ro-RO" altLang="en-US" sz="1800" dirty="0"/>
              <a:t>- </a:t>
            </a:r>
            <a:r>
              <a:rPr lang="en-US" altLang="en-US" sz="1800" dirty="0" err="1"/>
              <a:t>Consilier</a:t>
            </a:r>
            <a:r>
              <a:rPr lang="en-US" altLang="en-US" sz="1800" dirty="0"/>
              <a:t> </a:t>
            </a:r>
            <a:r>
              <a:rPr lang="en-US" altLang="en-US" sz="1800" dirty="0" err="1"/>
              <a:t>educa</a:t>
            </a:r>
            <a:r>
              <a:rPr lang="ro-RO" altLang="en-US" sz="1800" dirty="0"/>
              <a:t>ț</a:t>
            </a:r>
            <a:r>
              <a:rPr lang="en-US" altLang="en-US" sz="1800" dirty="0" err="1"/>
              <a:t>ional</a:t>
            </a:r>
            <a:r>
              <a:rPr lang="en-US" altLang="en-US" sz="1800" dirty="0"/>
              <a:t> </a:t>
            </a:r>
            <a:r>
              <a:rPr lang="ro-RO" altLang="en-US" sz="1800" dirty="0"/>
              <a:t>î</a:t>
            </a:r>
            <a:r>
              <a:rPr lang="en-US" altLang="en-US" sz="1800" dirty="0"/>
              <a:t>n </a:t>
            </a:r>
            <a:r>
              <a:rPr lang="en-US" altLang="en-US" sz="1800" dirty="0" err="1"/>
              <a:t>Turcia</a:t>
            </a:r>
            <a:endParaRPr lang="en-US" altLang="en-US" sz="1800" dirty="0"/>
          </a:p>
          <a:p>
            <a:r>
              <a:rPr lang="en-US" altLang="en-US" sz="1800" dirty="0"/>
              <a:t>1928 </a:t>
            </a:r>
            <a:r>
              <a:rPr lang="ro-RO" altLang="en-US" sz="1800" dirty="0"/>
              <a:t>- </a:t>
            </a:r>
            <a:r>
              <a:rPr lang="en-US" altLang="en-US" sz="1800" dirty="0" err="1"/>
              <a:t>studiaz</a:t>
            </a:r>
            <a:r>
              <a:rPr lang="ro-RO" altLang="en-US" sz="1800" dirty="0"/>
              <a:t>ă</a:t>
            </a:r>
            <a:r>
              <a:rPr lang="en-US" altLang="en-US" sz="1800" dirty="0"/>
              <a:t> </a:t>
            </a:r>
            <a:r>
              <a:rPr lang="en-US" altLang="en-US" sz="1800" dirty="0" err="1"/>
              <a:t>organizarea</a:t>
            </a:r>
            <a:r>
              <a:rPr lang="en-US" altLang="en-US" sz="1800" dirty="0"/>
              <a:t> </a:t>
            </a:r>
            <a:r>
              <a:rPr lang="en-US" altLang="en-US" sz="1800" dirty="0" err="1"/>
              <a:t>educa</a:t>
            </a:r>
            <a:r>
              <a:rPr lang="ro-RO" altLang="en-US" sz="1800" dirty="0"/>
              <a:t>ț</a:t>
            </a:r>
            <a:r>
              <a:rPr lang="en-US" altLang="en-US" sz="1800" dirty="0" err="1"/>
              <a:t>iei</a:t>
            </a:r>
            <a:r>
              <a:rPr lang="en-US" altLang="en-US" sz="1800" dirty="0"/>
              <a:t> </a:t>
            </a:r>
            <a:r>
              <a:rPr lang="ro-RO" altLang="en-US" sz="1800" dirty="0"/>
              <a:t>î</a:t>
            </a:r>
            <a:r>
              <a:rPr lang="en-US" altLang="en-US" sz="1800" dirty="0"/>
              <a:t>n </a:t>
            </a:r>
            <a:r>
              <a:rPr lang="ro-RO" altLang="en-US" sz="1800" dirty="0"/>
              <a:t>ș</a:t>
            </a:r>
            <a:r>
              <a:rPr lang="en-US" altLang="en-US" sz="1800" dirty="0" err="1"/>
              <a:t>colile</a:t>
            </a:r>
            <a:r>
              <a:rPr lang="en-US" altLang="en-US" sz="1800" dirty="0"/>
              <a:t> din </a:t>
            </a:r>
            <a:r>
              <a:rPr lang="en-US" altLang="en-US" sz="1800" dirty="0" err="1"/>
              <a:t>Rusia</a:t>
            </a:r>
            <a:endParaRPr lang="en-US" altLang="en-US" sz="1800" dirty="0"/>
          </a:p>
          <a:p>
            <a:r>
              <a:rPr lang="en-US" altLang="en-US" sz="1800" dirty="0"/>
              <a:t>1952 </a:t>
            </a:r>
            <a:r>
              <a:rPr lang="ro-RO" altLang="en-US" sz="1800" dirty="0"/>
              <a:t>- </a:t>
            </a:r>
            <a:r>
              <a:rPr lang="en-US" altLang="en-US" sz="1800" dirty="0" err="1"/>
              <a:t>moare</a:t>
            </a:r>
            <a:r>
              <a:rPr lang="en-US" altLang="en-US" sz="1800" dirty="0"/>
              <a:t> la New York</a:t>
            </a:r>
          </a:p>
        </p:txBody>
      </p:sp>
    </p:spTree>
    <p:extLst>
      <p:ext uri="{BB962C8B-B14F-4D97-AF65-F5344CB8AC3E}">
        <p14:creationId xmlns:p14="http://schemas.microsoft.com/office/powerpoint/2010/main" val="1423981848"/>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5603">
                                            <p:txEl>
                                              <p:pRg st="0" end="0"/>
                                            </p:txEl>
                                          </p:spTgt>
                                        </p:tgtEl>
                                        <p:attrNameLst>
                                          <p:attrName>style.visibility</p:attrName>
                                        </p:attrNameLst>
                                      </p:cBhvr>
                                      <p:to>
                                        <p:strVal val="visible"/>
                                      </p:to>
                                    </p:set>
                                    <p:anim calcmode="lin" valueType="num">
                                      <p:cBhvr additive="base">
                                        <p:cTn id="7" dur="500" fill="hold"/>
                                        <p:tgtEl>
                                          <p:spTgt spid="2560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560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5603">
                                            <p:txEl>
                                              <p:pRg st="1" end="1"/>
                                            </p:txEl>
                                          </p:spTgt>
                                        </p:tgtEl>
                                        <p:attrNameLst>
                                          <p:attrName>style.visibility</p:attrName>
                                        </p:attrNameLst>
                                      </p:cBhvr>
                                      <p:to>
                                        <p:strVal val="visible"/>
                                      </p:to>
                                    </p:set>
                                    <p:anim calcmode="lin" valueType="num">
                                      <p:cBhvr additive="base">
                                        <p:cTn id="13" dur="500" fill="hold"/>
                                        <p:tgtEl>
                                          <p:spTgt spid="25603">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560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25603">
                                            <p:txEl>
                                              <p:pRg st="2" end="2"/>
                                            </p:txEl>
                                          </p:spTgt>
                                        </p:tgtEl>
                                        <p:attrNameLst>
                                          <p:attrName>style.visibility</p:attrName>
                                        </p:attrNameLst>
                                      </p:cBhvr>
                                      <p:to>
                                        <p:strVal val="visible"/>
                                      </p:to>
                                    </p:set>
                                    <p:anim calcmode="lin" valueType="num">
                                      <p:cBhvr additive="base">
                                        <p:cTn id="19" dur="500" fill="hold"/>
                                        <p:tgtEl>
                                          <p:spTgt spid="25603">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560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25603">
                                            <p:txEl>
                                              <p:pRg st="3" end="3"/>
                                            </p:txEl>
                                          </p:spTgt>
                                        </p:tgtEl>
                                        <p:attrNameLst>
                                          <p:attrName>style.visibility</p:attrName>
                                        </p:attrNameLst>
                                      </p:cBhvr>
                                      <p:to>
                                        <p:strVal val="visible"/>
                                      </p:to>
                                    </p:set>
                                    <p:anim calcmode="lin" valueType="num">
                                      <p:cBhvr additive="base">
                                        <p:cTn id="25" dur="500" fill="hold"/>
                                        <p:tgtEl>
                                          <p:spTgt spid="25603">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560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25603">
                                            <p:txEl>
                                              <p:pRg st="4" end="4"/>
                                            </p:txEl>
                                          </p:spTgt>
                                        </p:tgtEl>
                                        <p:attrNameLst>
                                          <p:attrName>style.visibility</p:attrName>
                                        </p:attrNameLst>
                                      </p:cBhvr>
                                      <p:to>
                                        <p:strVal val="visible"/>
                                      </p:to>
                                    </p:set>
                                    <p:anim calcmode="lin" valueType="num">
                                      <p:cBhvr additive="base">
                                        <p:cTn id="31" dur="500" fill="hold"/>
                                        <p:tgtEl>
                                          <p:spTgt spid="25603">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2560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25603">
                                            <p:txEl>
                                              <p:pRg st="5" end="5"/>
                                            </p:txEl>
                                          </p:spTgt>
                                        </p:tgtEl>
                                        <p:attrNameLst>
                                          <p:attrName>style.visibility</p:attrName>
                                        </p:attrNameLst>
                                      </p:cBhvr>
                                      <p:to>
                                        <p:strVal val="visible"/>
                                      </p:to>
                                    </p:set>
                                    <p:anim calcmode="lin" valueType="num">
                                      <p:cBhvr additive="base">
                                        <p:cTn id="37" dur="500" fill="hold"/>
                                        <p:tgtEl>
                                          <p:spTgt spid="25603">
                                            <p:txEl>
                                              <p:pRg st="5" end="5"/>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2560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2" fill="hold" grpId="0" nodeType="clickEffect">
                                  <p:stCondLst>
                                    <p:cond delay="0"/>
                                  </p:stCondLst>
                                  <p:childTnLst>
                                    <p:set>
                                      <p:cBhvr>
                                        <p:cTn id="42" dur="1" fill="hold">
                                          <p:stCondLst>
                                            <p:cond delay="0"/>
                                          </p:stCondLst>
                                        </p:cTn>
                                        <p:tgtEl>
                                          <p:spTgt spid="25603">
                                            <p:txEl>
                                              <p:pRg st="6" end="6"/>
                                            </p:txEl>
                                          </p:spTgt>
                                        </p:tgtEl>
                                        <p:attrNameLst>
                                          <p:attrName>style.visibility</p:attrName>
                                        </p:attrNameLst>
                                      </p:cBhvr>
                                      <p:to>
                                        <p:strVal val="visible"/>
                                      </p:to>
                                    </p:set>
                                    <p:anim calcmode="lin" valueType="num">
                                      <p:cBhvr additive="base">
                                        <p:cTn id="43" dur="500" fill="hold"/>
                                        <p:tgtEl>
                                          <p:spTgt spid="25603">
                                            <p:txEl>
                                              <p:pRg st="6" end="6"/>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560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2" fill="hold" grpId="0" nodeType="clickEffect">
                                  <p:stCondLst>
                                    <p:cond delay="0"/>
                                  </p:stCondLst>
                                  <p:childTnLst>
                                    <p:set>
                                      <p:cBhvr>
                                        <p:cTn id="48" dur="1" fill="hold">
                                          <p:stCondLst>
                                            <p:cond delay="0"/>
                                          </p:stCondLst>
                                        </p:cTn>
                                        <p:tgtEl>
                                          <p:spTgt spid="25603">
                                            <p:txEl>
                                              <p:pRg st="7" end="7"/>
                                            </p:txEl>
                                          </p:spTgt>
                                        </p:tgtEl>
                                        <p:attrNameLst>
                                          <p:attrName>style.visibility</p:attrName>
                                        </p:attrNameLst>
                                      </p:cBhvr>
                                      <p:to>
                                        <p:strVal val="visible"/>
                                      </p:to>
                                    </p:set>
                                    <p:anim calcmode="lin" valueType="num">
                                      <p:cBhvr additive="base">
                                        <p:cTn id="49" dur="500" fill="hold"/>
                                        <p:tgtEl>
                                          <p:spTgt spid="25603">
                                            <p:txEl>
                                              <p:pRg st="7" end="7"/>
                                            </p:txEl>
                                          </p:spTgt>
                                        </p:tgtEl>
                                        <p:attrNameLst>
                                          <p:attrName>ppt_x</p:attrName>
                                        </p:attrNameLst>
                                      </p:cBhvr>
                                      <p:tavLst>
                                        <p:tav tm="0">
                                          <p:val>
                                            <p:strVal val="1+#ppt_w/2"/>
                                          </p:val>
                                        </p:tav>
                                        <p:tav tm="100000">
                                          <p:val>
                                            <p:strVal val="#ppt_x"/>
                                          </p:val>
                                        </p:tav>
                                      </p:tavLst>
                                    </p:anim>
                                    <p:anim calcmode="lin" valueType="num">
                                      <p:cBhvr additive="base">
                                        <p:cTn id="50" dur="500" fill="hold"/>
                                        <p:tgtEl>
                                          <p:spTgt spid="25603">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51" fill="hold" nodeType="clickPar">
                      <p:stCondLst>
                        <p:cond delay="indefinite"/>
                      </p:stCondLst>
                      <p:childTnLst>
                        <p:par>
                          <p:cTn id="52" fill="hold" nodeType="withGroup">
                            <p:stCondLst>
                              <p:cond delay="0"/>
                            </p:stCondLst>
                            <p:childTnLst>
                              <p:par>
                                <p:cTn id="53" presetID="2" presetClass="entr" presetSubtype="2" fill="hold" grpId="0" nodeType="clickEffect">
                                  <p:stCondLst>
                                    <p:cond delay="0"/>
                                  </p:stCondLst>
                                  <p:childTnLst>
                                    <p:set>
                                      <p:cBhvr>
                                        <p:cTn id="54" dur="1" fill="hold">
                                          <p:stCondLst>
                                            <p:cond delay="0"/>
                                          </p:stCondLst>
                                        </p:cTn>
                                        <p:tgtEl>
                                          <p:spTgt spid="25603">
                                            <p:txEl>
                                              <p:pRg st="8" end="8"/>
                                            </p:txEl>
                                          </p:spTgt>
                                        </p:tgtEl>
                                        <p:attrNameLst>
                                          <p:attrName>style.visibility</p:attrName>
                                        </p:attrNameLst>
                                      </p:cBhvr>
                                      <p:to>
                                        <p:strVal val="visible"/>
                                      </p:to>
                                    </p:set>
                                    <p:anim calcmode="lin" valueType="num">
                                      <p:cBhvr additive="base">
                                        <p:cTn id="55" dur="500" fill="hold"/>
                                        <p:tgtEl>
                                          <p:spTgt spid="25603">
                                            <p:txEl>
                                              <p:pRg st="8" end="8"/>
                                            </p:txEl>
                                          </p:spTgt>
                                        </p:tgtEl>
                                        <p:attrNameLst>
                                          <p:attrName>ppt_x</p:attrName>
                                        </p:attrNameLst>
                                      </p:cBhvr>
                                      <p:tavLst>
                                        <p:tav tm="0">
                                          <p:val>
                                            <p:strVal val="1+#ppt_w/2"/>
                                          </p:val>
                                        </p:tav>
                                        <p:tav tm="100000">
                                          <p:val>
                                            <p:strVal val="#ppt_x"/>
                                          </p:val>
                                        </p:tav>
                                      </p:tavLst>
                                    </p:anim>
                                    <p:anim calcmode="lin" valueType="num">
                                      <p:cBhvr additive="base">
                                        <p:cTn id="56" dur="500" fill="hold"/>
                                        <p:tgtEl>
                                          <p:spTgt spid="2560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2" presetClass="entr" presetSubtype="2" fill="hold" grpId="0" nodeType="clickEffect">
                                  <p:stCondLst>
                                    <p:cond delay="0"/>
                                  </p:stCondLst>
                                  <p:childTnLst>
                                    <p:set>
                                      <p:cBhvr>
                                        <p:cTn id="60" dur="1" fill="hold">
                                          <p:stCondLst>
                                            <p:cond delay="0"/>
                                          </p:stCondLst>
                                        </p:cTn>
                                        <p:tgtEl>
                                          <p:spTgt spid="25603">
                                            <p:txEl>
                                              <p:pRg st="9" end="9"/>
                                            </p:txEl>
                                          </p:spTgt>
                                        </p:tgtEl>
                                        <p:attrNameLst>
                                          <p:attrName>style.visibility</p:attrName>
                                        </p:attrNameLst>
                                      </p:cBhvr>
                                      <p:to>
                                        <p:strVal val="visible"/>
                                      </p:to>
                                    </p:set>
                                    <p:anim calcmode="lin" valueType="num">
                                      <p:cBhvr additive="base">
                                        <p:cTn id="61" dur="500" fill="hold"/>
                                        <p:tgtEl>
                                          <p:spTgt spid="25603">
                                            <p:txEl>
                                              <p:pRg st="9" end="9"/>
                                            </p:txEl>
                                          </p:spTgt>
                                        </p:tgtEl>
                                        <p:attrNameLst>
                                          <p:attrName>ppt_x</p:attrName>
                                        </p:attrNameLst>
                                      </p:cBhvr>
                                      <p:tavLst>
                                        <p:tav tm="0">
                                          <p:val>
                                            <p:strVal val="1+#ppt_w/2"/>
                                          </p:val>
                                        </p:tav>
                                        <p:tav tm="100000">
                                          <p:val>
                                            <p:strVal val="#ppt_x"/>
                                          </p:val>
                                        </p:tav>
                                      </p:tavLst>
                                    </p:anim>
                                    <p:anim calcmode="lin" valueType="num">
                                      <p:cBhvr additive="base">
                                        <p:cTn id="62" dur="500" fill="hold"/>
                                        <p:tgtEl>
                                          <p:spTgt spid="25603">
                                            <p:txEl>
                                              <p:pRg st="9" end="9"/>
                                            </p:txEl>
                                          </p:spTgt>
                                        </p:tgtEl>
                                        <p:attrNameLst>
                                          <p:attrName>ppt_y</p:attrName>
                                        </p:attrNameLst>
                                      </p:cBhvr>
                                      <p:tavLst>
                                        <p:tav tm="0">
                                          <p:val>
                                            <p:strVal val="#ppt_y"/>
                                          </p:val>
                                        </p:tav>
                                        <p:tav tm="100000">
                                          <p:val>
                                            <p:strVal val="#ppt_y"/>
                                          </p:val>
                                        </p:tav>
                                      </p:tavLst>
                                    </p:anim>
                                  </p:childTnLst>
                                </p:cTn>
                              </p:par>
                            </p:childTnLst>
                          </p:cTn>
                        </p:par>
                      </p:childTnLst>
                    </p:cTn>
                  </p:par>
                  <p:par>
                    <p:cTn id="63" fill="hold" nodeType="clickPar">
                      <p:stCondLst>
                        <p:cond delay="indefinite"/>
                      </p:stCondLst>
                      <p:childTnLst>
                        <p:par>
                          <p:cTn id="64" fill="hold" nodeType="withGroup">
                            <p:stCondLst>
                              <p:cond delay="0"/>
                            </p:stCondLst>
                            <p:childTnLst>
                              <p:par>
                                <p:cTn id="65" presetID="2" presetClass="entr" presetSubtype="2" fill="hold" grpId="0" nodeType="clickEffect">
                                  <p:stCondLst>
                                    <p:cond delay="0"/>
                                  </p:stCondLst>
                                  <p:childTnLst>
                                    <p:set>
                                      <p:cBhvr>
                                        <p:cTn id="66" dur="1" fill="hold">
                                          <p:stCondLst>
                                            <p:cond delay="0"/>
                                          </p:stCondLst>
                                        </p:cTn>
                                        <p:tgtEl>
                                          <p:spTgt spid="25603">
                                            <p:txEl>
                                              <p:pRg st="10" end="10"/>
                                            </p:txEl>
                                          </p:spTgt>
                                        </p:tgtEl>
                                        <p:attrNameLst>
                                          <p:attrName>style.visibility</p:attrName>
                                        </p:attrNameLst>
                                      </p:cBhvr>
                                      <p:to>
                                        <p:strVal val="visible"/>
                                      </p:to>
                                    </p:set>
                                    <p:anim calcmode="lin" valueType="num">
                                      <p:cBhvr additive="base">
                                        <p:cTn id="67" dur="500" fill="hold"/>
                                        <p:tgtEl>
                                          <p:spTgt spid="25603">
                                            <p:txEl>
                                              <p:pRg st="10" end="10"/>
                                            </p:txEl>
                                          </p:spTgt>
                                        </p:tgtEl>
                                        <p:attrNameLst>
                                          <p:attrName>ppt_x</p:attrName>
                                        </p:attrNameLst>
                                      </p:cBhvr>
                                      <p:tavLst>
                                        <p:tav tm="0">
                                          <p:val>
                                            <p:strVal val="1+#ppt_w/2"/>
                                          </p:val>
                                        </p:tav>
                                        <p:tav tm="100000">
                                          <p:val>
                                            <p:strVal val="#ppt_x"/>
                                          </p:val>
                                        </p:tav>
                                      </p:tavLst>
                                    </p:anim>
                                    <p:anim calcmode="lin" valueType="num">
                                      <p:cBhvr additive="base">
                                        <p:cTn id="68" dur="500" fill="hold"/>
                                        <p:tgtEl>
                                          <p:spTgt spid="25603">
                                            <p:txEl>
                                              <p:pRg st="10" end="10"/>
                                            </p:txEl>
                                          </p:spTgt>
                                        </p:tgtEl>
                                        <p:attrNameLst>
                                          <p:attrName>ppt_y</p:attrName>
                                        </p:attrNameLst>
                                      </p:cBhvr>
                                      <p:tavLst>
                                        <p:tav tm="0">
                                          <p:val>
                                            <p:strVal val="#ppt_y"/>
                                          </p:val>
                                        </p:tav>
                                        <p:tav tm="100000">
                                          <p:val>
                                            <p:strVal val="#ppt_y"/>
                                          </p:val>
                                        </p:tav>
                                      </p:tavLst>
                                    </p:anim>
                                  </p:childTnLst>
                                </p:cTn>
                              </p:par>
                            </p:childTnLst>
                          </p:cTn>
                        </p:par>
                      </p:childTnLst>
                    </p:cTn>
                  </p:par>
                  <p:par>
                    <p:cTn id="69" fill="hold" nodeType="clickPar">
                      <p:stCondLst>
                        <p:cond delay="indefinite"/>
                      </p:stCondLst>
                      <p:childTnLst>
                        <p:par>
                          <p:cTn id="70" fill="hold" nodeType="withGroup">
                            <p:stCondLst>
                              <p:cond delay="0"/>
                            </p:stCondLst>
                            <p:childTnLst>
                              <p:par>
                                <p:cTn id="71" presetID="2" presetClass="entr" presetSubtype="2" fill="hold" grpId="0" nodeType="clickEffect">
                                  <p:stCondLst>
                                    <p:cond delay="0"/>
                                  </p:stCondLst>
                                  <p:childTnLst>
                                    <p:set>
                                      <p:cBhvr>
                                        <p:cTn id="72" dur="1" fill="hold">
                                          <p:stCondLst>
                                            <p:cond delay="0"/>
                                          </p:stCondLst>
                                        </p:cTn>
                                        <p:tgtEl>
                                          <p:spTgt spid="25603">
                                            <p:txEl>
                                              <p:pRg st="11" end="11"/>
                                            </p:txEl>
                                          </p:spTgt>
                                        </p:tgtEl>
                                        <p:attrNameLst>
                                          <p:attrName>style.visibility</p:attrName>
                                        </p:attrNameLst>
                                      </p:cBhvr>
                                      <p:to>
                                        <p:strVal val="visible"/>
                                      </p:to>
                                    </p:set>
                                    <p:anim calcmode="lin" valueType="num">
                                      <p:cBhvr additive="base">
                                        <p:cTn id="73" dur="500" fill="hold"/>
                                        <p:tgtEl>
                                          <p:spTgt spid="25603">
                                            <p:txEl>
                                              <p:pRg st="11" end="11"/>
                                            </p:txEl>
                                          </p:spTgt>
                                        </p:tgtEl>
                                        <p:attrNameLst>
                                          <p:attrName>ppt_x</p:attrName>
                                        </p:attrNameLst>
                                      </p:cBhvr>
                                      <p:tavLst>
                                        <p:tav tm="0">
                                          <p:val>
                                            <p:strVal val="1+#ppt_w/2"/>
                                          </p:val>
                                        </p:tav>
                                        <p:tav tm="100000">
                                          <p:val>
                                            <p:strVal val="#ppt_x"/>
                                          </p:val>
                                        </p:tav>
                                      </p:tavLst>
                                    </p:anim>
                                    <p:anim calcmode="lin" valueType="num">
                                      <p:cBhvr additive="base">
                                        <p:cTn id="74" dur="500" fill="hold"/>
                                        <p:tgtEl>
                                          <p:spTgt spid="25603">
                                            <p:txEl>
                                              <p:pRg st="11" end="11"/>
                                            </p:txEl>
                                          </p:spTgt>
                                        </p:tgtEl>
                                        <p:attrNameLst>
                                          <p:attrName>ppt_y</p:attrName>
                                        </p:attrNameLst>
                                      </p:cBhvr>
                                      <p:tavLst>
                                        <p:tav tm="0">
                                          <p:val>
                                            <p:strVal val="#ppt_y"/>
                                          </p:val>
                                        </p:tav>
                                        <p:tav tm="100000">
                                          <p:val>
                                            <p:strVal val="#ppt_y"/>
                                          </p:val>
                                        </p:tav>
                                      </p:tavLst>
                                    </p:anim>
                                  </p:childTnLst>
                                </p:cTn>
                              </p:par>
                            </p:childTnLst>
                          </p:cTn>
                        </p:par>
                      </p:childTnLst>
                    </p:cTn>
                  </p:par>
                  <p:par>
                    <p:cTn id="75" fill="hold" nodeType="clickPar">
                      <p:stCondLst>
                        <p:cond delay="indefinite"/>
                      </p:stCondLst>
                      <p:childTnLst>
                        <p:par>
                          <p:cTn id="76" fill="hold" nodeType="withGroup">
                            <p:stCondLst>
                              <p:cond delay="0"/>
                            </p:stCondLst>
                            <p:childTnLst>
                              <p:par>
                                <p:cTn id="77" presetID="2" presetClass="entr" presetSubtype="2" fill="hold" grpId="0" nodeType="clickEffect">
                                  <p:stCondLst>
                                    <p:cond delay="0"/>
                                  </p:stCondLst>
                                  <p:childTnLst>
                                    <p:set>
                                      <p:cBhvr>
                                        <p:cTn id="78" dur="1" fill="hold">
                                          <p:stCondLst>
                                            <p:cond delay="0"/>
                                          </p:stCondLst>
                                        </p:cTn>
                                        <p:tgtEl>
                                          <p:spTgt spid="25603">
                                            <p:txEl>
                                              <p:pRg st="12" end="12"/>
                                            </p:txEl>
                                          </p:spTgt>
                                        </p:tgtEl>
                                        <p:attrNameLst>
                                          <p:attrName>style.visibility</p:attrName>
                                        </p:attrNameLst>
                                      </p:cBhvr>
                                      <p:to>
                                        <p:strVal val="visible"/>
                                      </p:to>
                                    </p:set>
                                    <p:anim calcmode="lin" valueType="num">
                                      <p:cBhvr additive="base">
                                        <p:cTn id="79" dur="500" fill="hold"/>
                                        <p:tgtEl>
                                          <p:spTgt spid="25603">
                                            <p:txEl>
                                              <p:pRg st="12" end="12"/>
                                            </p:txEl>
                                          </p:spTgt>
                                        </p:tgtEl>
                                        <p:attrNameLst>
                                          <p:attrName>ppt_x</p:attrName>
                                        </p:attrNameLst>
                                      </p:cBhvr>
                                      <p:tavLst>
                                        <p:tav tm="0">
                                          <p:val>
                                            <p:strVal val="1+#ppt_w/2"/>
                                          </p:val>
                                        </p:tav>
                                        <p:tav tm="100000">
                                          <p:val>
                                            <p:strVal val="#ppt_x"/>
                                          </p:val>
                                        </p:tav>
                                      </p:tavLst>
                                    </p:anim>
                                    <p:anim calcmode="lin" valueType="num">
                                      <p:cBhvr additive="base">
                                        <p:cTn id="80" dur="500" fill="hold"/>
                                        <p:tgtEl>
                                          <p:spTgt spid="25603">
                                            <p:txEl>
                                              <p:pRg st="12" end="1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build="p" autoUpdateAnimBg="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3" descr="C:\Users\Latitude\AppData\Local\Microsoft\Windows\Temporary Internet Files\Content.IE5\XN2QRNLJ\MP900178543[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0564" y="692150"/>
            <a:ext cx="8270875" cy="547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151192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pPr eaLnBrk="1" hangingPunct="1"/>
            <a:r>
              <a:rPr lang="ro-RO" altLang="en-US" smtClean="0"/>
              <a:t>Fineţea</a:t>
            </a:r>
          </a:p>
        </p:txBody>
      </p:sp>
      <p:sp>
        <p:nvSpPr>
          <p:cNvPr id="24579" name="Content Placeholder 2"/>
          <p:cNvSpPr>
            <a:spLocks noGrp="1"/>
          </p:cNvSpPr>
          <p:nvPr>
            <p:ph idx="1"/>
          </p:nvPr>
        </p:nvSpPr>
        <p:spPr/>
        <p:txBody>
          <a:bodyPr/>
          <a:lstStyle/>
          <a:p>
            <a:pPr eaLnBrk="1" hangingPunct="1"/>
            <a:r>
              <a:rPr lang="ro-RO" altLang="en-US" smtClean="0"/>
              <a:t>Calitate foarte bună a învăţării</a:t>
            </a:r>
          </a:p>
          <a:p>
            <a:pPr eaLnBrk="1" hangingPunct="1"/>
            <a:r>
              <a:rPr lang="ro-RO" altLang="en-US" smtClean="0"/>
              <a:t>Calitate – fără erori, răspunde nevoilor</a:t>
            </a:r>
          </a:p>
          <a:p>
            <a:pPr eaLnBrk="1" hangingPunct="1"/>
            <a:endParaRPr lang="ro-RO" altLang="en-US" smtClean="0"/>
          </a:p>
        </p:txBody>
      </p:sp>
    </p:spTree>
    <p:extLst>
      <p:ext uri="{BB962C8B-B14F-4D97-AF65-F5344CB8AC3E}">
        <p14:creationId xmlns:p14="http://schemas.microsoft.com/office/powerpoint/2010/main" val="156033860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a:defRPr/>
            </a:pPr>
            <a:r>
              <a:rPr lang="ro-RO" dirty="0" smtClean="0"/>
              <a:t>Care ar fi scopurile mari ale reflecţiei pentru un profesor?</a:t>
            </a:r>
            <a:endParaRPr lang="ro-RO" dirty="0"/>
          </a:p>
        </p:txBody>
      </p:sp>
      <p:sp>
        <p:nvSpPr>
          <p:cNvPr id="25603" name="Content Placeholder 2"/>
          <p:cNvSpPr>
            <a:spLocks noGrp="1"/>
          </p:cNvSpPr>
          <p:nvPr>
            <p:ph idx="1"/>
          </p:nvPr>
        </p:nvSpPr>
        <p:spPr>
          <a:xfrm>
            <a:off x="1103312" y="2052918"/>
            <a:ext cx="10434031" cy="4195481"/>
          </a:xfrm>
        </p:spPr>
        <p:txBody>
          <a:bodyPr>
            <a:normAutofit/>
          </a:bodyPr>
          <a:lstStyle/>
          <a:p>
            <a:pPr lvl="1">
              <a:spcBef>
                <a:spcPts val="700"/>
              </a:spcBef>
            </a:pPr>
            <a:r>
              <a:rPr lang="ro-RO" altLang="en-US" sz="3600" dirty="0"/>
              <a:t>Care pot fi reperele în conturarea unui crez profesional</a:t>
            </a:r>
          </a:p>
          <a:p>
            <a:pPr lvl="1">
              <a:spcBef>
                <a:spcPts val="700"/>
              </a:spcBef>
            </a:pPr>
            <a:r>
              <a:rPr lang="ro-RO" altLang="en-US" sz="3600" dirty="0"/>
              <a:t>Experiență profesională? Ideal educațional? Filosofie de viață? Modele profesionale? Din ce este construit farul vostru profesional?</a:t>
            </a:r>
          </a:p>
          <a:p>
            <a:pPr eaLnBrk="1" hangingPunct="1"/>
            <a:endParaRPr lang="ro-RO" altLang="en-US" dirty="0" smtClean="0"/>
          </a:p>
        </p:txBody>
      </p:sp>
    </p:spTree>
    <p:extLst>
      <p:ext uri="{BB962C8B-B14F-4D97-AF65-F5344CB8AC3E}">
        <p14:creationId xmlns:p14="http://schemas.microsoft.com/office/powerpoint/2010/main" val="32797352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a:defRPr/>
            </a:pPr>
            <a:r>
              <a:rPr lang="ro-RO" dirty="0" smtClean="0"/>
              <a:t>Care ar fi scopurile mari ale reflecţiei pentru un profesor?</a:t>
            </a:r>
            <a:endParaRPr lang="ro-RO" dirty="0"/>
          </a:p>
        </p:txBody>
      </p:sp>
      <p:sp>
        <p:nvSpPr>
          <p:cNvPr id="26627" name="Content Placeholder 2"/>
          <p:cNvSpPr>
            <a:spLocks noGrp="1"/>
          </p:cNvSpPr>
          <p:nvPr>
            <p:ph idx="1"/>
          </p:nvPr>
        </p:nvSpPr>
        <p:spPr>
          <a:xfrm>
            <a:off x="1103312" y="2052918"/>
            <a:ext cx="10227297" cy="4195481"/>
          </a:xfrm>
        </p:spPr>
        <p:txBody>
          <a:bodyPr>
            <a:normAutofit/>
          </a:bodyPr>
          <a:lstStyle/>
          <a:p>
            <a:pPr>
              <a:spcBef>
                <a:spcPts val="700"/>
              </a:spcBef>
              <a:buFont typeface="Arial" panose="020B0604020202020204" pitchFamily="34" charset="0"/>
              <a:buChar char="–"/>
            </a:pPr>
            <a:r>
              <a:rPr lang="ro-RO" altLang="en-US" sz="4000" dirty="0"/>
              <a:t>Formulaţi-vă propria filosofie de predare, în scris.</a:t>
            </a:r>
          </a:p>
          <a:p>
            <a:pPr>
              <a:spcBef>
                <a:spcPts val="700"/>
              </a:spcBef>
              <a:buFont typeface="Arial" panose="020B0604020202020204" pitchFamily="34" charset="0"/>
              <a:buChar char="–"/>
            </a:pPr>
            <a:r>
              <a:rPr lang="ro-RO" altLang="en-US" sz="4000" dirty="0"/>
              <a:t>Întrebări de sprijin:</a:t>
            </a:r>
          </a:p>
          <a:p>
            <a:pPr lvl="1">
              <a:spcBef>
                <a:spcPts val="700"/>
              </a:spcBef>
            </a:pPr>
            <a:r>
              <a:rPr lang="ro-RO" altLang="en-US" dirty="0"/>
              <a:t>Care sunt factorii ca un profesor să fie </a:t>
            </a:r>
            <a:r>
              <a:rPr lang="ro-RO" altLang="en-US" dirty="0" smtClean="0"/>
              <a:t>cel mai  </a:t>
            </a:r>
            <a:r>
              <a:rPr lang="ro-RO" altLang="en-US" dirty="0"/>
              <a:t>bun </a:t>
            </a:r>
            <a:r>
              <a:rPr lang="ro-RO" altLang="en-US" dirty="0" smtClean="0"/>
              <a:t>profesor?</a:t>
            </a:r>
            <a:endParaRPr lang="ro-RO" altLang="en-US" dirty="0"/>
          </a:p>
          <a:p>
            <a:pPr lvl="1">
              <a:spcBef>
                <a:spcPts val="700"/>
              </a:spcBef>
            </a:pPr>
            <a:r>
              <a:rPr lang="ro-RO" altLang="en-US" dirty="0"/>
              <a:t>Ce calități are un profesor </a:t>
            </a:r>
            <a:r>
              <a:rPr lang="ro-RO" altLang="en-US" dirty="0" smtClean="0"/>
              <a:t>bun</a:t>
            </a:r>
            <a:r>
              <a:rPr lang="ro-RO" altLang="en-US" dirty="0"/>
              <a:t>?</a:t>
            </a:r>
          </a:p>
          <a:p>
            <a:pPr lvl="1">
              <a:spcBef>
                <a:spcPts val="700"/>
              </a:spcBef>
            </a:pPr>
            <a:r>
              <a:rPr lang="ro-RO" altLang="en-US" dirty="0"/>
              <a:t>Ce adjective descriu stilul de </a:t>
            </a:r>
            <a:r>
              <a:rPr lang="ro-RO" altLang="en-US" dirty="0" smtClean="0"/>
              <a:t>predare eficient?</a:t>
            </a:r>
            <a:endParaRPr lang="ro-RO" altLang="en-US" dirty="0"/>
          </a:p>
          <a:p>
            <a:pPr lvl="1">
              <a:spcBef>
                <a:spcPts val="700"/>
              </a:spcBef>
            </a:pPr>
            <a:r>
              <a:rPr lang="ro-RO" altLang="en-US" dirty="0"/>
              <a:t>Care este rolul profesorului </a:t>
            </a:r>
            <a:r>
              <a:rPr lang="ro-RO" altLang="en-US" dirty="0" smtClean="0"/>
              <a:t>pentru o învățare autentică? </a:t>
            </a:r>
            <a:r>
              <a:rPr lang="ro-RO" altLang="en-US" dirty="0"/>
              <a:t>Dar al elevului? </a:t>
            </a:r>
          </a:p>
          <a:p>
            <a:pPr>
              <a:spcBef>
                <a:spcPts val="700"/>
              </a:spcBef>
              <a:buNone/>
            </a:pPr>
            <a:endParaRPr lang="ro-RO" altLang="en-US" sz="4000" dirty="0"/>
          </a:p>
          <a:p>
            <a:pPr eaLnBrk="1" hangingPunct="1"/>
            <a:endParaRPr lang="ro-RO" altLang="en-US" dirty="0" smtClean="0"/>
          </a:p>
        </p:txBody>
      </p:sp>
    </p:spTree>
    <p:extLst>
      <p:ext uri="{BB962C8B-B14F-4D97-AF65-F5344CB8AC3E}">
        <p14:creationId xmlns:p14="http://schemas.microsoft.com/office/powerpoint/2010/main" val="35051610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a:defRPr/>
            </a:pPr>
            <a:r>
              <a:rPr lang="ro-RO" dirty="0" smtClean="0"/>
              <a:t>Care ar fi scopurile mari ale reflecţiei pentru un profesor?</a:t>
            </a:r>
            <a:endParaRPr lang="ro-RO" dirty="0"/>
          </a:p>
        </p:txBody>
      </p:sp>
      <p:sp>
        <p:nvSpPr>
          <p:cNvPr id="27651" name="Content Placeholder 2"/>
          <p:cNvSpPr>
            <a:spLocks noGrp="1"/>
          </p:cNvSpPr>
          <p:nvPr>
            <p:ph idx="1"/>
          </p:nvPr>
        </p:nvSpPr>
        <p:spPr/>
        <p:txBody>
          <a:bodyPr>
            <a:normAutofit/>
          </a:bodyPr>
          <a:lstStyle/>
          <a:p>
            <a:pPr marL="0" indent="0" eaLnBrk="1" hangingPunct="1">
              <a:buNone/>
            </a:pPr>
            <a:r>
              <a:rPr lang="ro-RO" altLang="en-US" sz="3600" dirty="0" smtClean="0"/>
              <a:t>Reflecţia ca oglindire – autenticitatea - BINELE</a:t>
            </a:r>
          </a:p>
          <a:p>
            <a:pPr marL="0" indent="0" eaLnBrk="1" hangingPunct="1">
              <a:buNone/>
            </a:pPr>
            <a:r>
              <a:rPr lang="ro-RO" altLang="en-US" sz="3600" dirty="0" smtClean="0"/>
              <a:t>Reflecţia ca detaşare – înţelepciunea - ADEVĂRUL</a:t>
            </a:r>
          </a:p>
          <a:p>
            <a:pPr marL="0" indent="0" eaLnBrk="1" hangingPunct="1">
              <a:buNone/>
            </a:pPr>
            <a:r>
              <a:rPr lang="ro-RO" altLang="en-US" sz="3600" dirty="0" smtClean="0"/>
              <a:t>Reflecţia ca imagine reflectată – fineţea - FRUMOSUL</a:t>
            </a:r>
          </a:p>
        </p:txBody>
      </p:sp>
    </p:spTree>
    <p:extLst>
      <p:ext uri="{BB962C8B-B14F-4D97-AF65-F5344CB8AC3E}">
        <p14:creationId xmlns:p14="http://schemas.microsoft.com/office/powerpoint/2010/main" val="80405093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hangingPunct="1">
              <a:defRPr/>
            </a:pPr>
            <a:r>
              <a:rPr lang="ro-RO" sz="4000"/>
              <a:t>Beneficii şi provocări ale practicii reflexive</a:t>
            </a:r>
          </a:p>
        </p:txBody>
      </p:sp>
      <p:sp>
        <p:nvSpPr>
          <p:cNvPr id="28675" name="Content Placeholder 2"/>
          <p:cNvSpPr>
            <a:spLocks noGrp="1"/>
          </p:cNvSpPr>
          <p:nvPr>
            <p:ph idx="1"/>
          </p:nvPr>
        </p:nvSpPr>
        <p:spPr/>
        <p:txBody>
          <a:bodyPr/>
          <a:lstStyle/>
          <a:p>
            <a:pPr eaLnBrk="1" hangingPunct="1"/>
            <a:r>
              <a:rPr lang="ro-RO" altLang="en-US" sz="2800" dirty="0" smtClean="0"/>
              <a:t>Beneficii (Roffey-Barentson şi Malthouse, 2009):</a:t>
            </a:r>
          </a:p>
          <a:p>
            <a:pPr marL="971550" lvl="1" indent="-514350">
              <a:buFont typeface="Calibri" panose="020F0502020204030204" pitchFamily="34" charset="0"/>
              <a:buAutoNum type="arabicPeriod"/>
            </a:pPr>
            <a:r>
              <a:rPr lang="ro-RO" altLang="en-US" sz="2800" dirty="0" smtClean="0"/>
              <a:t>Îmbunătăţirea predării</a:t>
            </a:r>
          </a:p>
          <a:p>
            <a:pPr marL="971550" lvl="1" indent="-514350">
              <a:buFont typeface="Calibri" panose="020F0502020204030204" pitchFamily="34" charset="0"/>
              <a:buAutoNum type="arabicPeriod"/>
            </a:pPr>
            <a:r>
              <a:rPr lang="ro-RO" altLang="en-US" sz="2800" dirty="0" smtClean="0"/>
              <a:t>Învăţare de lucruri noi</a:t>
            </a:r>
          </a:p>
          <a:p>
            <a:pPr marL="971550" lvl="1" indent="-514350">
              <a:buFont typeface="Calibri" panose="020F0502020204030204" pitchFamily="34" charset="0"/>
              <a:buAutoNum type="arabicPeriod"/>
            </a:pPr>
            <a:r>
              <a:rPr lang="ro-RO" altLang="en-US" sz="2800" dirty="0" smtClean="0"/>
              <a:t>Abilităţi avansate de rezolvare a problemelor</a:t>
            </a:r>
          </a:p>
          <a:p>
            <a:pPr marL="971550" lvl="1" indent="-514350">
              <a:buFont typeface="Calibri" panose="020F0502020204030204" pitchFamily="34" charset="0"/>
              <a:buAutoNum type="arabicPeriod"/>
            </a:pPr>
            <a:r>
              <a:rPr lang="ro-RO" altLang="en-US" sz="2800" dirty="0" smtClean="0"/>
              <a:t>Transformarea în gânditor critic</a:t>
            </a:r>
          </a:p>
          <a:p>
            <a:pPr marL="971550" lvl="1" indent="-514350">
              <a:buFont typeface="Calibri" panose="020F0502020204030204" pitchFamily="34" charset="0"/>
              <a:buAutoNum type="arabicPeriod"/>
            </a:pPr>
            <a:r>
              <a:rPr lang="ro-RO" altLang="en-US" sz="2800" dirty="0" smtClean="0"/>
              <a:t>Luarea informată a deciziilor</a:t>
            </a:r>
          </a:p>
          <a:p>
            <a:pPr marL="971550" lvl="1" indent="-514350">
              <a:buFont typeface="Calibri" panose="020F0502020204030204" pitchFamily="34" charset="0"/>
              <a:buAutoNum type="arabicPeriod"/>
            </a:pPr>
            <a:endParaRPr lang="ro-RO" altLang="en-US" dirty="0" smtClean="0"/>
          </a:p>
        </p:txBody>
      </p:sp>
    </p:spTree>
    <p:extLst>
      <p:ext uri="{BB962C8B-B14F-4D97-AF65-F5344CB8AC3E}">
        <p14:creationId xmlns:p14="http://schemas.microsoft.com/office/powerpoint/2010/main" val="23336704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hangingPunct="1">
              <a:defRPr/>
            </a:pPr>
            <a:r>
              <a:rPr lang="ro-RO" sz="4000"/>
              <a:t>Beneficii şi provocări ale practicii reflexive</a:t>
            </a:r>
          </a:p>
        </p:txBody>
      </p:sp>
      <p:sp>
        <p:nvSpPr>
          <p:cNvPr id="29699" name="Content Placeholder 2"/>
          <p:cNvSpPr>
            <a:spLocks noGrp="1"/>
          </p:cNvSpPr>
          <p:nvPr>
            <p:ph idx="1"/>
          </p:nvPr>
        </p:nvSpPr>
        <p:spPr>
          <a:xfrm>
            <a:off x="1103312" y="2052918"/>
            <a:ext cx="10171638" cy="4195481"/>
          </a:xfrm>
        </p:spPr>
        <p:txBody>
          <a:bodyPr/>
          <a:lstStyle/>
          <a:p>
            <a:pPr eaLnBrk="1" hangingPunct="1"/>
            <a:endParaRPr lang="ro-RO" altLang="en-US" dirty="0" smtClean="0"/>
          </a:p>
          <a:p>
            <a:pPr marL="457200" lvl="1" indent="0">
              <a:buNone/>
            </a:pPr>
            <a:r>
              <a:rPr lang="ro-RO" altLang="en-US" sz="2400" dirty="0" smtClean="0"/>
              <a:t>6.Abilităţi organizatorice îmbunătăţite</a:t>
            </a:r>
          </a:p>
          <a:p>
            <a:pPr marL="457200" lvl="1" indent="0">
              <a:buNone/>
            </a:pPr>
            <a:r>
              <a:rPr lang="ro-RO" altLang="en-US" sz="2400" dirty="0" smtClean="0"/>
              <a:t>7.Gestionarea schimbării la nivel personal</a:t>
            </a:r>
          </a:p>
          <a:p>
            <a:pPr marL="457200" lvl="1" indent="0">
              <a:buNone/>
            </a:pPr>
            <a:r>
              <a:rPr lang="ro-RO" altLang="en-US" sz="2400" dirty="0" smtClean="0"/>
              <a:t>8.Conştientizarea valorilor personale (care ne pot influenţa pozitiv sau negativ)</a:t>
            </a:r>
          </a:p>
          <a:p>
            <a:pPr marL="457200" lvl="1" indent="0">
              <a:buNone/>
            </a:pPr>
            <a:r>
              <a:rPr lang="ro-RO" altLang="en-US" sz="2400" dirty="0" smtClean="0"/>
              <a:t>9.Urmarea propriilor sfaturi </a:t>
            </a:r>
            <a:r>
              <a:rPr lang="ro-RO" altLang="en-US" sz="2400" dirty="0" smtClean="0">
                <a:sym typeface="Wingdings" panose="05000000000000000000" pitchFamily="2" charset="2"/>
              </a:rPr>
              <a:t></a:t>
            </a:r>
          </a:p>
          <a:p>
            <a:pPr marL="457200" lvl="1" indent="0">
              <a:buNone/>
            </a:pPr>
            <a:r>
              <a:rPr lang="ro-RO" altLang="en-US" sz="2400" dirty="0" smtClean="0">
                <a:sym typeface="Wingdings" panose="05000000000000000000" pitchFamily="2" charset="2"/>
              </a:rPr>
              <a:t>10.Recunoaşterea beneficiilor eliberatoare (de stres)</a:t>
            </a:r>
            <a:endParaRPr lang="ro-RO" altLang="en-US" sz="2400" dirty="0" smtClean="0"/>
          </a:p>
        </p:txBody>
      </p:sp>
    </p:spTree>
    <p:extLst>
      <p:ext uri="{BB962C8B-B14F-4D97-AF65-F5344CB8AC3E}">
        <p14:creationId xmlns:p14="http://schemas.microsoft.com/office/powerpoint/2010/main" val="33965142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hangingPunct="1">
              <a:defRPr/>
            </a:pPr>
            <a:r>
              <a:rPr lang="ro-RO" sz="4000"/>
              <a:t>Beneficii şi provocări ale practicii reflexive</a:t>
            </a:r>
          </a:p>
        </p:txBody>
      </p:sp>
      <p:sp>
        <p:nvSpPr>
          <p:cNvPr id="30723" name="Content Placeholder 2"/>
          <p:cNvSpPr>
            <a:spLocks noGrp="1"/>
          </p:cNvSpPr>
          <p:nvPr>
            <p:ph idx="1"/>
          </p:nvPr>
        </p:nvSpPr>
        <p:spPr/>
        <p:txBody>
          <a:bodyPr/>
          <a:lstStyle/>
          <a:p>
            <a:pPr eaLnBrk="1" hangingPunct="1"/>
            <a:r>
              <a:rPr lang="ro-RO" altLang="en-US" dirty="0" smtClean="0"/>
              <a:t>Provocări(Roffey-Barentson şi Malthouse, 2009):</a:t>
            </a:r>
          </a:p>
          <a:p>
            <a:pPr marL="971550" lvl="1" indent="-514350">
              <a:buFont typeface="Calibri" panose="020F0502020204030204" pitchFamily="34" charset="0"/>
              <a:buAutoNum type="arabicPeriod"/>
            </a:pPr>
            <a:r>
              <a:rPr lang="ro-RO" altLang="en-US" sz="3200" dirty="0" smtClean="0"/>
              <a:t>Timp</a:t>
            </a:r>
          </a:p>
          <a:p>
            <a:pPr marL="971550" lvl="1" indent="-514350">
              <a:buFont typeface="Calibri" panose="020F0502020204030204" pitchFamily="34" charset="0"/>
              <a:buAutoNum type="arabicPeriod"/>
            </a:pPr>
            <a:r>
              <a:rPr lang="ro-RO" altLang="en-US" sz="3200" dirty="0" smtClean="0"/>
              <a:t>Controlul emoţiilor</a:t>
            </a:r>
          </a:p>
          <a:p>
            <a:pPr marL="971550" lvl="1" indent="-514350">
              <a:buFont typeface="Calibri" panose="020F0502020204030204" pitchFamily="34" charset="0"/>
              <a:buAutoNum type="arabicPeriod"/>
            </a:pPr>
            <a:r>
              <a:rPr lang="ro-RO" altLang="en-US" sz="3200" dirty="0" smtClean="0"/>
              <a:t>Modalităţi de reflecţie</a:t>
            </a:r>
          </a:p>
          <a:p>
            <a:pPr marL="971550" lvl="1" indent="-514350">
              <a:buFont typeface="Calibri" panose="020F0502020204030204" pitchFamily="34" charset="0"/>
              <a:buAutoNum type="arabicPeriod"/>
            </a:pPr>
            <a:r>
              <a:rPr lang="ro-RO" altLang="en-US" sz="3200" dirty="0" smtClean="0"/>
              <a:t>Sprijijinul regulat</a:t>
            </a:r>
          </a:p>
        </p:txBody>
      </p:sp>
    </p:spTree>
    <p:extLst>
      <p:ext uri="{BB962C8B-B14F-4D97-AF65-F5344CB8AC3E}">
        <p14:creationId xmlns:p14="http://schemas.microsoft.com/office/powerpoint/2010/main" val="428983359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pPr eaLnBrk="1" hangingPunct="1"/>
            <a:r>
              <a:rPr lang="ro-RO" altLang="en-US" smtClean="0"/>
              <a:t>Tipuri de reflecţie</a:t>
            </a:r>
          </a:p>
        </p:txBody>
      </p:sp>
      <p:sp>
        <p:nvSpPr>
          <p:cNvPr id="3" name="Content Placeholder 2"/>
          <p:cNvSpPr>
            <a:spLocks noGrp="1"/>
          </p:cNvSpPr>
          <p:nvPr>
            <p:ph idx="1"/>
          </p:nvPr>
        </p:nvSpPr>
        <p:spPr>
          <a:xfrm>
            <a:off x="1981200" y="1196976"/>
            <a:ext cx="8229600" cy="936625"/>
          </a:xfrm>
        </p:spPr>
        <p:txBody>
          <a:bodyPr rtlCol="0">
            <a:normAutofit fontScale="92500"/>
          </a:bodyPr>
          <a:lstStyle/>
          <a:p>
            <a:pPr>
              <a:defRPr/>
            </a:pPr>
            <a:r>
              <a:rPr lang="ro-RO" sz="2400" dirty="0"/>
              <a:t>Jay și Johnson, 2002, </a:t>
            </a:r>
            <a:r>
              <a:rPr lang="ro-RO" sz="2400" i="1" dirty="0"/>
              <a:t>Capturing complexity – a typology of reflective practice for teacher education</a:t>
            </a:r>
            <a:r>
              <a:rPr lang="ro-RO" sz="2400" dirty="0"/>
              <a:t>, p.77:</a:t>
            </a:r>
          </a:p>
          <a:p>
            <a:pPr marL="0" indent="0">
              <a:buNone/>
              <a:defRPr/>
            </a:pPr>
            <a:endParaRPr lang="ro-RO" dirty="0"/>
          </a:p>
        </p:txBody>
      </p:sp>
      <p:graphicFrame>
        <p:nvGraphicFramePr>
          <p:cNvPr id="4" name="Group 6"/>
          <p:cNvGraphicFramePr>
            <a:graphicFrameLocks noGrp="1"/>
          </p:cNvGraphicFramePr>
          <p:nvPr/>
        </p:nvGraphicFramePr>
        <p:xfrm>
          <a:off x="1703388" y="2133601"/>
          <a:ext cx="8712200" cy="4272016"/>
        </p:xfrm>
        <a:graphic>
          <a:graphicData uri="http://schemas.openxmlformats.org/drawingml/2006/table">
            <a:tbl>
              <a:tblPr/>
              <a:tblGrid>
                <a:gridCol w="1738312">
                  <a:extLst>
                    <a:ext uri="{9D8B030D-6E8A-4147-A177-3AD203B41FA5}">
                      <a16:colId xmlns:a16="http://schemas.microsoft.com/office/drawing/2014/main" val="20000"/>
                    </a:ext>
                  </a:extLst>
                </a:gridCol>
                <a:gridCol w="3071813">
                  <a:extLst>
                    <a:ext uri="{9D8B030D-6E8A-4147-A177-3AD203B41FA5}">
                      <a16:colId xmlns:a16="http://schemas.microsoft.com/office/drawing/2014/main" val="20001"/>
                    </a:ext>
                  </a:extLst>
                </a:gridCol>
                <a:gridCol w="3902075">
                  <a:extLst>
                    <a:ext uri="{9D8B030D-6E8A-4147-A177-3AD203B41FA5}">
                      <a16:colId xmlns:a16="http://schemas.microsoft.com/office/drawing/2014/main" val="20002"/>
                    </a:ext>
                  </a:extLst>
                </a:gridCol>
              </a:tblGrid>
              <a:tr h="938022">
                <a:tc>
                  <a:txBody>
                    <a:bodyPr/>
                    <a:lstStyle/>
                    <a:p>
                      <a:pPr marL="0" marR="0" lvl="0" indent="0" algn="l" defTabSz="449263" rtl="0" eaLnBrk="1" fontAlgn="base" latinLnBrk="0" hangingPunct="1">
                        <a:lnSpc>
                          <a:spcPct val="87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ro-RO" sz="1800" b="1" i="0" u="none" strike="noStrike" cap="none" normalizeH="0" baseline="0" smtClean="0">
                          <a:ln>
                            <a:noFill/>
                          </a:ln>
                          <a:solidFill>
                            <a:srgbClr val="000000"/>
                          </a:solidFill>
                          <a:effectLst/>
                          <a:latin typeface="Calibri" pitchFamily="34" charset="0"/>
                          <a:cs typeface="Arial" charset="0"/>
                        </a:rPr>
                        <a:t>Descriptivă</a:t>
                      </a:r>
                      <a:endParaRPr kumimoji="0" lang="ro-RO" sz="1800" b="1" i="0" u="none" strike="noStrike" cap="none" normalizeH="0" baseline="0" smtClean="0">
                        <a:ln>
                          <a:noFill/>
                        </a:ln>
                        <a:solidFill>
                          <a:srgbClr val="000000"/>
                        </a:solidFill>
                        <a:effectLst/>
                        <a:latin typeface="Arial" charset="0"/>
                        <a:ea typeface="Microsoft YaHei" pitchFamily="34" charset="-122"/>
                        <a:cs typeface="Arial" charset="0"/>
                      </a:endParaRPr>
                    </a:p>
                  </a:txBody>
                  <a:tcPr marL="90000" marR="90000" marT="84673" marB="4679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F1F5"/>
                    </a:solidFill>
                  </a:tcPr>
                </a:tc>
                <a:tc>
                  <a:txBody>
                    <a:bodyPr/>
                    <a:lstStyle/>
                    <a:p>
                      <a:pPr marL="0" marR="0" lvl="0" indent="0" algn="l" defTabSz="449263" rtl="0" eaLnBrk="1" fontAlgn="base" latinLnBrk="0" hangingPunct="1">
                        <a:lnSpc>
                          <a:spcPct val="87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ro-RO" sz="1800" b="1" i="0" u="none" strike="noStrike" cap="none" normalizeH="0" baseline="0" smtClean="0">
                          <a:ln>
                            <a:noFill/>
                          </a:ln>
                          <a:solidFill>
                            <a:srgbClr val="000000"/>
                          </a:solidFill>
                          <a:effectLst/>
                          <a:latin typeface="Calibri" pitchFamily="34" charset="0"/>
                          <a:cs typeface="Arial" charset="0"/>
                        </a:rPr>
                        <a:t>Definește</a:t>
                      </a:r>
                      <a:r>
                        <a:rPr kumimoji="0" lang="ro-RO" sz="1800" b="0" i="0" u="none" strike="noStrike" cap="none" normalizeH="0" baseline="0" smtClean="0">
                          <a:ln>
                            <a:noFill/>
                          </a:ln>
                          <a:solidFill>
                            <a:srgbClr val="000000"/>
                          </a:solidFill>
                          <a:effectLst/>
                          <a:latin typeface="Calibri" pitchFamily="34" charset="0"/>
                          <a:cs typeface="Arial" charset="0"/>
                        </a:rPr>
                        <a:t> problema asupra căreia se reflectează</a:t>
                      </a:r>
                      <a:endParaRPr kumimoji="0" lang="ro-RO" sz="1800" b="0" i="0" u="none" strike="noStrike" cap="none" normalizeH="0" baseline="0" smtClean="0">
                        <a:ln>
                          <a:noFill/>
                        </a:ln>
                        <a:solidFill>
                          <a:srgbClr val="000000"/>
                        </a:solidFill>
                        <a:effectLst/>
                        <a:latin typeface="Arial" charset="0"/>
                        <a:ea typeface="Microsoft YaHei" pitchFamily="34" charset="-122"/>
                        <a:cs typeface="Arial" charset="0"/>
                      </a:endParaRPr>
                    </a:p>
                  </a:txBody>
                  <a:tcPr marL="90000" marR="90000" marT="84673" marB="4679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F1F5"/>
                    </a:solidFill>
                  </a:tcPr>
                </a:tc>
                <a:tc>
                  <a:txBody>
                    <a:bodyPr/>
                    <a:lstStyle/>
                    <a:p>
                      <a:pPr marL="0" marR="0" lvl="0" indent="0" algn="l" defTabSz="449263" rtl="0" eaLnBrk="1" fontAlgn="base" latinLnBrk="0" hangingPunct="1">
                        <a:lnSpc>
                          <a:spcPct val="87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ro-RO" sz="1800" b="0" i="0" u="none" strike="noStrike" cap="none" normalizeH="0" baseline="0" smtClean="0">
                          <a:ln>
                            <a:noFill/>
                          </a:ln>
                          <a:solidFill>
                            <a:srgbClr val="000000"/>
                          </a:solidFill>
                          <a:effectLst/>
                          <a:latin typeface="Calibri" pitchFamily="34" charset="0"/>
                          <a:cs typeface="Arial" charset="0"/>
                        </a:rPr>
                        <a:t>Ce se întâmplă? Pt cine funcționează? Pt cine nu? Cum mă simt? Ce mă îngrijorează? Ce nu înțeleg?</a:t>
                      </a:r>
                      <a:endParaRPr kumimoji="0" lang="ro-RO" sz="1800" b="0" i="0" u="none" strike="noStrike" cap="none" normalizeH="0" baseline="0" smtClean="0">
                        <a:ln>
                          <a:noFill/>
                        </a:ln>
                        <a:solidFill>
                          <a:srgbClr val="000000"/>
                        </a:solidFill>
                        <a:effectLst/>
                        <a:latin typeface="Arial" charset="0"/>
                        <a:ea typeface="Microsoft YaHei" pitchFamily="34" charset="-122"/>
                        <a:cs typeface="Arial" charset="0"/>
                      </a:endParaRPr>
                    </a:p>
                  </a:txBody>
                  <a:tcPr marL="90000" marR="90000" marT="84673" marB="4679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10000"/>
                  </a:ext>
                </a:extLst>
              </a:tr>
              <a:tr h="1324576">
                <a:tc>
                  <a:txBody>
                    <a:bodyPr/>
                    <a:lstStyle/>
                    <a:p>
                      <a:pPr marL="0" marR="0" lvl="0" indent="0" algn="l" defTabSz="449263" rtl="0" eaLnBrk="1" fontAlgn="base" latinLnBrk="0" hangingPunct="1">
                        <a:lnSpc>
                          <a:spcPct val="87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ro-RO" sz="1800" b="1" i="0" u="none" strike="noStrike" cap="none" normalizeH="0" baseline="0" smtClean="0">
                          <a:ln>
                            <a:noFill/>
                          </a:ln>
                          <a:solidFill>
                            <a:srgbClr val="000000"/>
                          </a:solidFill>
                          <a:effectLst/>
                          <a:latin typeface="Calibri" pitchFamily="34" charset="0"/>
                          <a:cs typeface="Arial" charset="0"/>
                        </a:rPr>
                        <a:t>Comparativă</a:t>
                      </a:r>
                      <a:endParaRPr kumimoji="0" lang="ro-RO" sz="1800" b="1" i="0" u="none" strike="noStrike" cap="none" normalizeH="0" baseline="0" smtClean="0">
                        <a:ln>
                          <a:noFill/>
                        </a:ln>
                        <a:solidFill>
                          <a:srgbClr val="000000"/>
                        </a:solidFill>
                        <a:effectLst/>
                        <a:latin typeface="Arial" charset="0"/>
                        <a:ea typeface="Microsoft YaHei" pitchFamily="34" charset="-122"/>
                        <a:cs typeface="Arial" charset="0"/>
                      </a:endParaRPr>
                    </a:p>
                  </a:txBody>
                  <a:tcPr marL="90000" marR="90000" marT="84673" marB="4679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F1F5"/>
                    </a:solidFill>
                  </a:tcPr>
                </a:tc>
                <a:tc>
                  <a:txBody>
                    <a:bodyPr/>
                    <a:lstStyle/>
                    <a:p>
                      <a:pPr marL="0" marR="0" lvl="0" indent="0" algn="l" defTabSz="449263" rtl="0" eaLnBrk="1" fontAlgn="base" latinLnBrk="0" hangingPunct="1">
                        <a:lnSpc>
                          <a:spcPct val="87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ro-RO" sz="1800" b="1" i="0" u="none" strike="noStrike" cap="none" normalizeH="0" baseline="0" smtClean="0">
                          <a:ln>
                            <a:noFill/>
                          </a:ln>
                          <a:solidFill>
                            <a:srgbClr val="000000"/>
                          </a:solidFill>
                          <a:effectLst/>
                          <a:latin typeface="Calibri" pitchFamily="34" charset="0"/>
                          <a:cs typeface="Arial" charset="0"/>
                        </a:rPr>
                        <a:t>Restructurează</a:t>
                      </a:r>
                      <a:r>
                        <a:rPr kumimoji="0" lang="ro-RO" sz="1800" b="0" i="0" u="none" strike="noStrike" cap="none" normalizeH="0" baseline="0" smtClean="0">
                          <a:ln>
                            <a:noFill/>
                          </a:ln>
                          <a:solidFill>
                            <a:srgbClr val="000000"/>
                          </a:solidFill>
                          <a:effectLst/>
                          <a:latin typeface="Calibri" pitchFamily="34" charset="0"/>
                          <a:cs typeface="Arial" charset="0"/>
                        </a:rPr>
                        <a:t> problema asupra căreia se reflectează în lumina mai multor perspective, alternative, cercetări</a:t>
                      </a:r>
                      <a:endParaRPr kumimoji="0" lang="ro-RO" sz="1800" b="0" i="0" u="none" strike="noStrike" cap="none" normalizeH="0" baseline="0" smtClean="0">
                        <a:ln>
                          <a:noFill/>
                        </a:ln>
                        <a:solidFill>
                          <a:srgbClr val="000000"/>
                        </a:solidFill>
                        <a:effectLst/>
                        <a:latin typeface="Arial" charset="0"/>
                        <a:ea typeface="Microsoft YaHei" pitchFamily="34" charset="-122"/>
                        <a:cs typeface="Arial" charset="0"/>
                      </a:endParaRPr>
                    </a:p>
                  </a:txBody>
                  <a:tcPr marL="90000" marR="90000" marT="84673" marB="4679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F1F5"/>
                    </a:solidFill>
                  </a:tcPr>
                </a:tc>
                <a:tc>
                  <a:txBody>
                    <a:bodyPr/>
                    <a:lstStyle/>
                    <a:p>
                      <a:pPr marL="0" marR="0" lvl="0" indent="0" algn="l" defTabSz="449263" rtl="0" eaLnBrk="1" fontAlgn="base" latinLnBrk="0" hangingPunct="1">
                        <a:lnSpc>
                          <a:spcPct val="87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ro-RO" sz="1800" b="0" i="0" u="none" strike="noStrike" cap="none" normalizeH="0" baseline="0" smtClean="0">
                          <a:ln>
                            <a:noFill/>
                          </a:ln>
                          <a:solidFill>
                            <a:srgbClr val="000000"/>
                          </a:solidFill>
                          <a:effectLst/>
                          <a:latin typeface="Calibri" pitchFamily="34" charset="0"/>
                          <a:cs typeface="Arial" charset="0"/>
                        </a:rPr>
                        <a:t>Ce alte perspective există asupra a ceea ce se întâmplă? Cum văd alții? Ce cercetări există în domeniu? Cum pot îmbunătăți? Cum ating alții obiectivele?</a:t>
                      </a:r>
                      <a:endParaRPr kumimoji="0" lang="ro-RO" sz="1800" b="0" i="0" u="none" strike="noStrike" cap="none" normalizeH="0" baseline="0" smtClean="0">
                        <a:ln>
                          <a:noFill/>
                        </a:ln>
                        <a:solidFill>
                          <a:srgbClr val="000000"/>
                        </a:solidFill>
                        <a:effectLst/>
                        <a:latin typeface="Arial" charset="0"/>
                        <a:ea typeface="Microsoft YaHei" pitchFamily="34" charset="-122"/>
                        <a:cs typeface="Arial" charset="0"/>
                      </a:endParaRPr>
                    </a:p>
                  </a:txBody>
                  <a:tcPr marL="90000" marR="90000" marT="84673" marB="4679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10001"/>
                  </a:ext>
                </a:extLst>
              </a:tr>
              <a:tr h="2009365">
                <a:tc>
                  <a:txBody>
                    <a:bodyPr/>
                    <a:lstStyle/>
                    <a:p>
                      <a:pPr marL="0" marR="0" lvl="0" indent="0" algn="l" defTabSz="449263" rtl="0" eaLnBrk="1" fontAlgn="base" latinLnBrk="0" hangingPunct="1">
                        <a:lnSpc>
                          <a:spcPct val="87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ro-RO" sz="1800" b="1" i="0" u="none" strike="noStrike" cap="none" normalizeH="0" baseline="0" smtClean="0">
                          <a:ln>
                            <a:noFill/>
                          </a:ln>
                          <a:solidFill>
                            <a:srgbClr val="000000"/>
                          </a:solidFill>
                          <a:effectLst/>
                          <a:latin typeface="Calibri" pitchFamily="34" charset="0"/>
                          <a:cs typeface="Arial" charset="0"/>
                        </a:rPr>
                        <a:t>Critică</a:t>
                      </a:r>
                      <a:endParaRPr kumimoji="0" lang="ro-RO" sz="1800" b="1" i="0" u="none" strike="noStrike" cap="none" normalizeH="0" baseline="0" smtClean="0">
                        <a:ln>
                          <a:noFill/>
                        </a:ln>
                        <a:solidFill>
                          <a:srgbClr val="000000"/>
                        </a:solidFill>
                        <a:effectLst/>
                        <a:latin typeface="Arial" charset="0"/>
                        <a:ea typeface="Microsoft YaHei" pitchFamily="34" charset="-122"/>
                        <a:cs typeface="Arial" charset="0"/>
                      </a:endParaRPr>
                    </a:p>
                  </a:txBody>
                  <a:tcPr marL="90000" marR="90000" marT="84673" marB="4679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F1F5"/>
                    </a:solidFill>
                  </a:tcPr>
                </a:tc>
                <a:tc>
                  <a:txBody>
                    <a:bodyPr/>
                    <a:lstStyle/>
                    <a:p>
                      <a:pPr marL="0" marR="0" lvl="0" indent="0" algn="l" defTabSz="449263" rtl="0" eaLnBrk="1" fontAlgn="base" latinLnBrk="0" hangingPunct="1">
                        <a:lnSpc>
                          <a:spcPct val="87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ro-RO" sz="1800" b="1" i="0" u="none" strike="noStrike" cap="none" normalizeH="0" baseline="0" smtClean="0">
                          <a:ln>
                            <a:noFill/>
                          </a:ln>
                          <a:solidFill>
                            <a:srgbClr val="000000"/>
                          </a:solidFill>
                          <a:effectLst/>
                          <a:latin typeface="Calibri" pitchFamily="34" charset="0"/>
                          <a:cs typeface="Arial" charset="0"/>
                        </a:rPr>
                        <a:t>Reînnoirea perspectivei</a:t>
                      </a:r>
                      <a:r>
                        <a:rPr kumimoji="0" lang="ro-RO" sz="1800" b="0" i="0" u="none" strike="noStrike" cap="none" normalizeH="0" baseline="0" smtClean="0">
                          <a:ln>
                            <a:noFill/>
                          </a:ln>
                          <a:solidFill>
                            <a:srgbClr val="000000"/>
                          </a:solidFill>
                          <a:effectLst/>
                          <a:latin typeface="Calibri" pitchFamily="34" charset="0"/>
                          <a:cs typeface="Arial" charset="0"/>
                        </a:rPr>
                        <a:t> pe baza implicațiilor pe care problema asupra căreia s-a reflectat le-a generat</a:t>
                      </a:r>
                      <a:endParaRPr kumimoji="0" lang="ro-RO" sz="1800" b="0" i="0" u="none" strike="noStrike" cap="none" normalizeH="0" baseline="0" smtClean="0">
                        <a:ln>
                          <a:noFill/>
                        </a:ln>
                        <a:solidFill>
                          <a:srgbClr val="000000"/>
                        </a:solidFill>
                        <a:effectLst/>
                        <a:latin typeface="Arial" charset="0"/>
                        <a:ea typeface="Microsoft YaHei" pitchFamily="34" charset="-122"/>
                        <a:cs typeface="Arial" charset="0"/>
                      </a:endParaRPr>
                    </a:p>
                  </a:txBody>
                  <a:tcPr marL="90000" marR="90000" marT="84673" marB="4679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F1F5"/>
                    </a:solidFill>
                  </a:tcPr>
                </a:tc>
                <a:tc>
                  <a:txBody>
                    <a:bodyPr/>
                    <a:lstStyle/>
                    <a:p>
                      <a:pPr marL="0" marR="0" lvl="0" indent="0" algn="l" defTabSz="449263" rtl="0" eaLnBrk="1" fontAlgn="base" latinLnBrk="0" hangingPunct="1">
                        <a:lnSpc>
                          <a:spcPct val="87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ro-RO" sz="1800" b="0" i="0" u="none" strike="noStrike" cap="none" normalizeH="0" baseline="0" smtClean="0">
                          <a:ln>
                            <a:noFill/>
                          </a:ln>
                          <a:solidFill>
                            <a:srgbClr val="000000"/>
                          </a:solidFill>
                          <a:effectLst/>
                          <a:latin typeface="Calibri" pitchFamily="34" charset="0"/>
                          <a:cs typeface="Arial" charset="0"/>
                        </a:rPr>
                        <a:t>Ce implicații apar privind din perspectivele alternative? Luând în considerare alternativele, implicațiile lor și propria mea etică,ce este mai adecvat să fac? Ce ne spune asta despre dimensiunile morale și politice ale educației?</a:t>
                      </a:r>
                      <a:endParaRPr kumimoji="0" lang="ro-RO" sz="1800" b="0" i="0" u="none" strike="noStrike" cap="none" normalizeH="0" baseline="0" smtClean="0">
                        <a:ln>
                          <a:noFill/>
                        </a:ln>
                        <a:solidFill>
                          <a:srgbClr val="000000"/>
                        </a:solidFill>
                        <a:effectLst/>
                        <a:latin typeface="Arial" charset="0"/>
                        <a:ea typeface="Microsoft YaHei" pitchFamily="34" charset="-122"/>
                        <a:cs typeface="Arial" charset="0"/>
                      </a:endParaRPr>
                    </a:p>
                  </a:txBody>
                  <a:tcPr marL="90000" marR="90000" marT="84673" marB="4679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99931422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pPr eaLnBrk="1" hangingPunct="1"/>
            <a:r>
              <a:rPr lang="ro-RO" altLang="en-US" smtClean="0"/>
              <a:t>Instrumente ale reflecţiei</a:t>
            </a:r>
          </a:p>
        </p:txBody>
      </p:sp>
      <p:sp>
        <p:nvSpPr>
          <p:cNvPr id="32771" name="Content Placeholder 2"/>
          <p:cNvSpPr>
            <a:spLocks noGrp="1"/>
          </p:cNvSpPr>
          <p:nvPr>
            <p:ph idx="1"/>
          </p:nvPr>
        </p:nvSpPr>
        <p:spPr/>
        <p:txBody>
          <a:bodyPr>
            <a:normAutofit lnSpcReduction="10000"/>
          </a:bodyPr>
          <a:lstStyle/>
          <a:p>
            <a:pPr eaLnBrk="1" hangingPunct="1">
              <a:lnSpc>
                <a:spcPct val="80000"/>
              </a:lnSpc>
            </a:pPr>
            <a:r>
              <a:rPr lang="ro-RO" altLang="en-US" sz="2500"/>
              <a:t>Jurnalul de predare</a:t>
            </a:r>
          </a:p>
          <a:p>
            <a:pPr lvl="1">
              <a:lnSpc>
                <a:spcPct val="80000"/>
              </a:lnSpc>
              <a:spcBef>
                <a:spcPts val="800"/>
              </a:spcBef>
              <a:buFont typeface="Calibri" panose="020F0502020204030204" pitchFamily="34" charset="0"/>
              <a:buChar char="•"/>
            </a:pPr>
            <a:r>
              <a:rPr lang="ro-RO" altLang="en-US" sz="2600">
                <a:solidFill>
                  <a:srgbClr val="000099"/>
                </a:solidFill>
              </a:rPr>
              <a:t>O călătorie personală de învățare, care documentează evoluția profesioanală</a:t>
            </a:r>
          </a:p>
          <a:p>
            <a:pPr lvl="2">
              <a:lnSpc>
                <a:spcPct val="80000"/>
              </a:lnSpc>
              <a:spcBef>
                <a:spcPts val="700"/>
              </a:spcBef>
              <a:buFont typeface="Arial" panose="020B0604020202020204" pitchFamily="34" charset="0"/>
              <a:buChar char="–"/>
            </a:pPr>
            <a:r>
              <a:rPr lang="ro-RO" altLang="en-US" sz="2600">
                <a:solidFill>
                  <a:srgbClr val="3DEB3D"/>
                </a:solidFill>
              </a:rPr>
              <a:t>Azi am învățat ..., din/de la...</a:t>
            </a:r>
          </a:p>
          <a:p>
            <a:pPr lvl="1">
              <a:lnSpc>
                <a:spcPct val="80000"/>
              </a:lnSpc>
              <a:spcBef>
                <a:spcPts val="800"/>
              </a:spcBef>
              <a:buFont typeface="Calibri" panose="020F0502020204030204" pitchFamily="34" charset="0"/>
              <a:buChar char="•"/>
            </a:pPr>
            <a:r>
              <a:rPr lang="ro-RO" altLang="en-US" sz="2600">
                <a:solidFill>
                  <a:srgbClr val="000099"/>
                </a:solidFill>
              </a:rPr>
              <a:t>Pe o tematică anume ce vă preocupă</a:t>
            </a:r>
          </a:p>
          <a:p>
            <a:pPr lvl="2">
              <a:lnSpc>
                <a:spcPct val="80000"/>
              </a:lnSpc>
              <a:spcBef>
                <a:spcPts val="700"/>
              </a:spcBef>
              <a:buFont typeface="Arial" panose="020B0604020202020204" pitchFamily="34" charset="0"/>
              <a:buChar char="–"/>
            </a:pPr>
            <a:r>
              <a:rPr lang="ro-RO" altLang="en-US" sz="2600">
                <a:solidFill>
                  <a:srgbClr val="3DEB3D"/>
                </a:solidFill>
              </a:rPr>
              <a:t>Metode de a motiva toți copiii să frecventeze școala</a:t>
            </a:r>
          </a:p>
          <a:p>
            <a:pPr lvl="1">
              <a:lnSpc>
                <a:spcPct val="80000"/>
              </a:lnSpc>
              <a:spcBef>
                <a:spcPts val="800"/>
              </a:spcBef>
              <a:buFont typeface="Calibri" panose="020F0502020204030204" pitchFamily="34" charset="0"/>
              <a:buChar char="•"/>
            </a:pPr>
            <a:r>
              <a:rPr lang="ro-RO" altLang="en-US" sz="2600">
                <a:solidFill>
                  <a:srgbClr val="000099"/>
                </a:solidFill>
              </a:rPr>
              <a:t>Reflecție critică pe marginea unui eveniment de dezvoltare profesională: training, lecție deschisă, conferință etc</a:t>
            </a:r>
          </a:p>
          <a:p>
            <a:pPr lvl="1">
              <a:lnSpc>
                <a:spcPct val="80000"/>
              </a:lnSpc>
              <a:spcBef>
                <a:spcPts val="800"/>
              </a:spcBef>
              <a:buFont typeface="Calibri" panose="020F0502020204030204" pitchFamily="34" charset="0"/>
              <a:buChar char="•"/>
            </a:pPr>
            <a:r>
              <a:rPr lang="ro-RO" altLang="en-US" sz="2600">
                <a:solidFill>
                  <a:srgbClr val="000099"/>
                </a:solidFill>
              </a:rPr>
              <a:t>Conexiune între un articol și practica profesională zilnică</a:t>
            </a:r>
            <a:endParaRPr lang="ro-RO" altLang="en-US" sz="2900"/>
          </a:p>
          <a:p>
            <a:pPr eaLnBrk="1" hangingPunct="1">
              <a:lnSpc>
                <a:spcPct val="80000"/>
              </a:lnSpc>
            </a:pPr>
            <a:endParaRPr lang="ro-RO" altLang="en-US" sz="2500"/>
          </a:p>
        </p:txBody>
      </p:sp>
    </p:spTree>
    <p:extLst>
      <p:ext uri="{BB962C8B-B14F-4D97-AF65-F5344CB8AC3E}">
        <p14:creationId xmlns:p14="http://schemas.microsoft.com/office/powerpoint/2010/main" val="23965918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descr="Large confetti"/>
          <p:cNvSpPr>
            <a:spLocks noGrp="1" noChangeArrowheads="1"/>
          </p:cNvSpPr>
          <p:nvPr>
            <p:ph type="title"/>
          </p:nvPr>
        </p:nvSpPr>
        <p:spPr>
          <a:xfrm>
            <a:off x="2667000" y="381001"/>
            <a:ext cx="7772400" cy="665163"/>
          </a:xfrm>
        </p:spPr>
        <p:txBody>
          <a:bodyPr/>
          <a:lstStyle/>
          <a:p>
            <a:pPr eaLnBrk="1" hangingPunct="1"/>
            <a:r>
              <a:rPr lang="en-US" altLang="en-US" sz="3200">
                <a:latin typeface="Arial Black" panose="020B0A04020102020204" pitchFamily="34" charset="0"/>
              </a:rPr>
              <a:t>PRINCIPALELE SALE LUCRĂRI </a:t>
            </a:r>
            <a:endParaRPr lang="en-US" altLang="en-US" sz="3200"/>
          </a:p>
        </p:txBody>
      </p:sp>
      <p:sp>
        <p:nvSpPr>
          <p:cNvPr id="26627" name="Rectangle 3"/>
          <p:cNvSpPr>
            <a:spLocks noGrp="1" noChangeArrowheads="1"/>
          </p:cNvSpPr>
          <p:nvPr>
            <p:ph idx="1"/>
          </p:nvPr>
        </p:nvSpPr>
        <p:spPr>
          <a:xfrm>
            <a:off x="2209800" y="1905000"/>
            <a:ext cx="5486400" cy="4191000"/>
          </a:xfrm>
        </p:spPr>
        <p:txBody>
          <a:bodyPr>
            <a:normAutofit fontScale="92500"/>
          </a:bodyPr>
          <a:lstStyle/>
          <a:p>
            <a:pPr eaLnBrk="1" hangingPunct="1"/>
            <a:r>
              <a:rPr lang="en-US" altLang="en-US" sz="2800"/>
              <a:t>Crezul meu pedagogic (1877)</a:t>
            </a:r>
          </a:p>
          <a:p>
            <a:pPr eaLnBrk="1" hangingPunct="1"/>
            <a:r>
              <a:rPr lang="en-US" altLang="en-US" sz="2800"/>
              <a:t>Școală și societate (1899)</a:t>
            </a:r>
          </a:p>
          <a:p>
            <a:pPr eaLnBrk="1" hangingPunct="1"/>
            <a:r>
              <a:rPr lang="en-US" altLang="en-US" sz="2800"/>
              <a:t>Școala și copilul (1906) </a:t>
            </a:r>
          </a:p>
          <a:p>
            <a:pPr eaLnBrk="1" hangingPunct="1"/>
            <a:r>
              <a:rPr lang="en-US" altLang="en-US" sz="2800"/>
              <a:t>Democrație și educație (1916) </a:t>
            </a:r>
          </a:p>
          <a:p>
            <a:pPr eaLnBrk="1" hangingPunct="1"/>
            <a:r>
              <a:rPr lang="en-US" altLang="en-US" sz="2800"/>
              <a:t>Arta ca experiență (1934) </a:t>
            </a:r>
          </a:p>
          <a:p>
            <a:pPr eaLnBrk="1" hangingPunct="1"/>
            <a:r>
              <a:rPr lang="en-US" altLang="en-US" sz="2800"/>
              <a:t>Experiență și educație (1938)</a:t>
            </a:r>
          </a:p>
          <a:p>
            <a:pPr eaLnBrk="1" hangingPunct="1"/>
            <a:r>
              <a:rPr lang="en-US" altLang="en-US" sz="2800"/>
              <a:t>Libertate și cultură (1940)</a:t>
            </a:r>
          </a:p>
        </p:txBody>
      </p:sp>
      <p:pic>
        <p:nvPicPr>
          <p:cNvPr id="6148"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037020" y="1623848"/>
            <a:ext cx="3352800" cy="3716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19011225"/>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6627">
                                            <p:txEl>
                                              <p:pRg st="0" end="0"/>
                                            </p:txEl>
                                          </p:spTgt>
                                        </p:tgtEl>
                                        <p:attrNameLst>
                                          <p:attrName>style.visibility</p:attrName>
                                        </p:attrNameLst>
                                      </p:cBhvr>
                                      <p:to>
                                        <p:strVal val="visible"/>
                                      </p:to>
                                    </p:set>
                                    <p:anim calcmode="lin" valueType="num">
                                      <p:cBhvr additive="base">
                                        <p:cTn id="7" dur="500" fill="hold"/>
                                        <p:tgtEl>
                                          <p:spTgt spid="26627">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662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6627">
                                            <p:txEl>
                                              <p:pRg st="1" end="1"/>
                                            </p:txEl>
                                          </p:spTgt>
                                        </p:tgtEl>
                                        <p:attrNameLst>
                                          <p:attrName>style.visibility</p:attrName>
                                        </p:attrNameLst>
                                      </p:cBhvr>
                                      <p:to>
                                        <p:strVal val="visible"/>
                                      </p:to>
                                    </p:set>
                                    <p:anim calcmode="lin" valueType="num">
                                      <p:cBhvr additive="base">
                                        <p:cTn id="13" dur="500" fill="hold"/>
                                        <p:tgtEl>
                                          <p:spTgt spid="26627">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662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26627">
                                            <p:txEl>
                                              <p:pRg st="2" end="2"/>
                                            </p:txEl>
                                          </p:spTgt>
                                        </p:tgtEl>
                                        <p:attrNameLst>
                                          <p:attrName>style.visibility</p:attrName>
                                        </p:attrNameLst>
                                      </p:cBhvr>
                                      <p:to>
                                        <p:strVal val="visible"/>
                                      </p:to>
                                    </p:set>
                                    <p:anim calcmode="lin" valueType="num">
                                      <p:cBhvr additive="base">
                                        <p:cTn id="19" dur="500" fill="hold"/>
                                        <p:tgtEl>
                                          <p:spTgt spid="26627">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662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26627">
                                            <p:txEl>
                                              <p:pRg st="3" end="3"/>
                                            </p:txEl>
                                          </p:spTgt>
                                        </p:tgtEl>
                                        <p:attrNameLst>
                                          <p:attrName>style.visibility</p:attrName>
                                        </p:attrNameLst>
                                      </p:cBhvr>
                                      <p:to>
                                        <p:strVal val="visible"/>
                                      </p:to>
                                    </p:set>
                                    <p:anim calcmode="lin" valueType="num">
                                      <p:cBhvr additive="base">
                                        <p:cTn id="25" dur="500" fill="hold"/>
                                        <p:tgtEl>
                                          <p:spTgt spid="26627">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662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26627">
                                            <p:txEl>
                                              <p:pRg st="4" end="4"/>
                                            </p:txEl>
                                          </p:spTgt>
                                        </p:tgtEl>
                                        <p:attrNameLst>
                                          <p:attrName>style.visibility</p:attrName>
                                        </p:attrNameLst>
                                      </p:cBhvr>
                                      <p:to>
                                        <p:strVal val="visible"/>
                                      </p:to>
                                    </p:set>
                                    <p:anim calcmode="lin" valueType="num">
                                      <p:cBhvr additive="base">
                                        <p:cTn id="31" dur="500" fill="hold"/>
                                        <p:tgtEl>
                                          <p:spTgt spid="26627">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2662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26627">
                                            <p:txEl>
                                              <p:pRg st="5" end="5"/>
                                            </p:txEl>
                                          </p:spTgt>
                                        </p:tgtEl>
                                        <p:attrNameLst>
                                          <p:attrName>style.visibility</p:attrName>
                                        </p:attrNameLst>
                                      </p:cBhvr>
                                      <p:to>
                                        <p:strVal val="visible"/>
                                      </p:to>
                                    </p:set>
                                    <p:anim calcmode="lin" valueType="num">
                                      <p:cBhvr additive="base">
                                        <p:cTn id="37" dur="500" fill="hold"/>
                                        <p:tgtEl>
                                          <p:spTgt spid="26627">
                                            <p:txEl>
                                              <p:pRg st="5" end="5"/>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26627">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2" fill="hold" grpId="0" nodeType="clickEffect">
                                  <p:stCondLst>
                                    <p:cond delay="0"/>
                                  </p:stCondLst>
                                  <p:childTnLst>
                                    <p:set>
                                      <p:cBhvr>
                                        <p:cTn id="42" dur="1" fill="hold">
                                          <p:stCondLst>
                                            <p:cond delay="0"/>
                                          </p:stCondLst>
                                        </p:cTn>
                                        <p:tgtEl>
                                          <p:spTgt spid="26627">
                                            <p:txEl>
                                              <p:pRg st="6" end="6"/>
                                            </p:txEl>
                                          </p:spTgt>
                                        </p:tgtEl>
                                        <p:attrNameLst>
                                          <p:attrName>style.visibility</p:attrName>
                                        </p:attrNameLst>
                                      </p:cBhvr>
                                      <p:to>
                                        <p:strVal val="visible"/>
                                      </p:to>
                                    </p:set>
                                    <p:anim calcmode="lin" valueType="num">
                                      <p:cBhvr additive="base">
                                        <p:cTn id="43" dur="500" fill="hold"/>
                                        <p:tgtEl>
                                          <p:spTgt spid="26627">
                                            <p:txEl>
                                              <p:pRg st="6" end="6"/>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6627">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7" grpId="0" build="p" autoUpdateAnimBg="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lstStyle/>
          <a:p>
            <a:pPr eaLnBrk="1" hangingPunct="1"/>
            <a:r>
              <a:rPr lang="ro-RO" altLang="en-US" smtClean="0"/>
              <a:t>Instrumente ale reflecţiei</a:t>
            </a:r>
          </a:p>
        </p:txBody>
      </p:sp>
      <p:sp>
        <p:nvSpPr>
          <p:cNvPr id="33795" name="Content Placeholder 2"/>
          <p:cNvSpPr>
            <a:spLocks noGrp="1"/>
          </p:cNvSpPr>
          <p:nvPr>
            <p:ph idx="1"/>
          </p:nvPr>
        </p:nvSpPr>
        <p:spPr>
          <a:xfrm>
            <a:off x="1103312" y="2052918"/>
            <a:ext cx="10131881" cy="4195481"/>
          </a:xfrm>
        </p:spPr>
        <p:txBody>
          <a:bodyPr>
            <a:normAutofit/>
          </a:bodyPr>
          <a:lstStyle/>
          <a:p>
            <a:pPr eaLnBrk="1" hangingPunct="1">
              <a:lnSpc>
                <a:spcPct val="80000"/>
              </a:lnSpc>
            </a:pPr>
            <a:r>
              <a:rPr lang="ro-RO" altLang="en-US" sz="3000" dirty="0"/>
              <a:t>Jurnalul de predare</a:t>
            </a:r>
          </a:p>
          <a:p>
            <a:pPr lvl="1">
              <a:lnSpc>
                <a:spcPct val="80000"/>
              </a:lnSpc>
              <a:spcBef>
                <a:spcPts val="800"/>
              </a:spcBef>
              <a:buFont typeface="Calibri" panose="020F0502020204030204" pitchFamily="34" charset="0"/>
              <a:buChar char="•"/>
            </a:pPr>
            <a:r>
              <a:rPr lang="en-US" altLang="en-US" sz="2600" dirty="0" err="1"/>
              <a:t>Centrare</a:t>
            </a:r>
            <a:r>
              <a:rPr lang="en-US" altLang="en-US" sz="2600" dirty="0"/>
              <a:t> </a:t>
            </a:r>
            <a:r>
              <a:rPr lang="en-US" altLang="en-US" sz="2600" dirty="0" err="1"/>
              <a:t>pe</a:t>
            </a:r>
            <a:r>
              <a:rPr lang="en-US" altLang="en-US" sz="2600" dirty="0"/>
              <a:t> un incident critic din </a:t>
            </a:r>
            <a:r>
              <a:rPr lang="en-US" altLang="en-US" sz="2600" dirty="0" err="1"/>
              <a:t>clasă</a:t>
            </a:r>
            <a:endParaRPr lang="en-US" altLang="en-US" sz="2600" dirty="0"/>
          </a:p>
          <a:p>
            <a:pPr lvl="1">
              <a:lnSpc>
                <a:spcPct val="80000"/>
              </a:lnSpc>
              <a:spcBef>
                <a:spcPts val="800"/>
              </a:spcBef>
              <a:buFont typeface="Calibri" panose="020F0502020204030204" pitchFamily="34" charset="0"/>
              <a:buChar char="•"/>
            </a:pPr>
            <a:r>
              <a:rPr lang="ro-RO" altLang="en-US" sz="2600" dirty="0"/>
              <a:t>Cel mai important lucru învățat despre elevi, predarea proprie, învățare și cum puteți aplica acest lucru important</a:t>
            </a:r>
          </a:p>
          <a:p>
            <a:pPr lvl="1">
              <a:lnSpc>
                <a:spcPct val="80000"/>
              </a:lnSpc>
              <a:spcBef>
                <a:spcPts val="800"/>
              </a:spcBef>
              <a:buFont typeface="Calibri" panose="020F0502020204030204" pitchFamily="34" charset="0"/>
              <a:buChar char="•"/>
            </a:pPr>
            <a:r>
              <a:rPr lang="ro-RO" altLang="en-US" sz="2600" dirty="0"/>
              <a:t>Analiză a nevoilor proprii de învățare și a evenimentelor de dezvoltare profesională care vă sunt necesare</a:t>
            </a:r>
          </a:p>
          <a:p>
            <a:pPr lvl="1">
              <a:lnSpc>
                <a:spcPct val="80000"/>
              </a:lnSpc>
              <a:spcBef>
                <a:spcPts val="800"/>
              </a:spcBef>
              <a:buFont typeface="Calibri" panose="020F0502020204030204" pitchFamily="34" charset="0"/>
              <a:buChar char="•"/>
            </a:pPr>
            <a:r>
              <a:rPr lang="ro-RO" altLang="en-US" sz="2600" dirty="0"/>
              <a:t>Idei de înnoit ceea ce faceți de obicei la clasă</a:t>
            </a:r>
          </a:p>
          <a:p>
            <a:pPr lvl="1">
              <a:lnSpc>
                <a:spcPct val="80000"/>
              </a:lnSpc>
              <a:spcBef>
                <a:spcPts val="800"/>
              </a:spcBef>
              <a:buFont typeface="Calibri" panose="020F0502020204030204" pitchFamily="34" charset="0"/>
              <a:buChar char="•"/>
            </a:pPr>
            <a:r>
              <a:rPr lang="ro-RO" altLang="en-US" sz="2600" dirty="0"/>
              <a:t>Gânduri despre ce aveți nevoie pentru a îmbunătăți calitatea a ceea ce faceți acum</a:t>
            </a:r>
          </a:p>
        </p:txBody>
      </p:sp>
    </p:spTree>
    <p:extLst>
      <p:ext uri="{BB962C8B-B14F-4D97-AF65-F5344CB8AC3E}">
        <p14:creationId xmlns:p14="http://schemas.microsoft.com/office/powerpoint/2010/main" val="1315234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pPr eaLnBrk="1" hangingPunct="1"/>
            <a:r>
              <a:rPr lang="ro-RO" altLang="en-US" smtClean="0"/>
              <a:t>Instrumente ale reflecţiei</a:t>
            </a:r>
          </a:p>
        </p:txBody>
      </p:sp>
      <p:sp>
        <p:nvSpPr>
          <p:cNvPr id="3" name="Content Placeholder 2"/>
          <p:cNvSpPr>
            <a:spLocks noGrp="1"/>
          </p:cNvSpPr>
          <p:nvPr>
            <p:ph idx="1"/>
          </p:nvPr>
        </p:nvSpPr>
        <p:spPr>
          <a:xfrm>
            <a:off x="1103312" y="2052918"/>
            <a:ext cx="10537398" cy="4195481"/>
          </a:xfrm>
        </p:spPr>
        <p:txBody>
          <a:bodyPr rtlCol="0">
            <a:normAutofit fontScale="92500" lnSpcReduction="10000"/>
          </a:bodyPr>
          <a:lstStyle/>
          <a:p>
            <a:pPr>
              <a:defRPr/>
            </a:pPr>
            <a:r>
              <a:rPr lang="ro-RO" sz="4000" dirty="0"/>
              <a:t>Jurnalul de predare </a:t>
            </a:r>
            <a:r>
              <a:rPr lang="ro-RO" sz="4000" dirty="0" smtClean="0"/>
              <a:t>– beneficii</a:t>
            </a:r>
          </a:p>
          <a:p>
            <a:pPr>
              <a:defRPr/>
            </a:pPr>
            <a:endParaRPr lang="ro-RO" sz="4000" dirty="0"/>
          </a:p>
          <a:p>
            <a:pPr lvl="1">
              <a:defRPr/>
            </a:pPr>
            <a:r>
              <a:rPr lang="en-US" sz="3600" dirty="0"/>
              <a:t>Dialog cu sine</a:t>
            </a:r>
          </a:p>
          <a:p>
            <a:pPr lvl="1">
              <a:defRPr/>
            </a:pPr>
            <a:r>
              <a:rPr lang="en-US" sz="3600" dirty="0" err="1"/>
              <a:t>Elibereaza</a:t>
            </a:r>
            <a:r>
              <a:rPr lang="en-US" sz="3600" dirty="0"/>
              <a:t> de </a:t>
            </a:r>
            <a:r>
              <a:rPr lang="en-US" sz="3600" dirty="0" err="1"/>
              <a:t>preaplinul</a:t>
            </a:r>
            <a:r>
              <a:rPr lang="en-US" sz="3600" dirty="0"/>
              <a:t> emotional – </a:t>
            </a:r>
            <a:r>
              <a:rPr lang="en-US" sz="3600" dirty="0" err="1"/>
              <a:t>valoare</a:t>
            </a:r>
            <a:r>
              <a:rPr lang="en-US" sz="3600" dirty="0"/>
              <a:t> </a:t>
            </a:r>
            <a:r>
              <a:rPr lang="en-US" sz="3600" dirty="0" err="1"/>
              <a:t>terapeutica</a:t>
            </a:r>
            <a:endParaRPr lang="en-US" sz="3600" dirty="0"/>
          </a:p>
          <a:p>
            <a:pPr lvl="1">
              <a:defRPr/>
            </a:pPr>
            <a:r>
              <a:rPr lang="en-US" sz="3600" dirty="0" err="1"/>
              <a:t>Constientizarea</a:t>
            </a:r>
            <a:r>
              <a:rPr lang="en-US" sz="3600" dirty="0"/>
              <a:t> </a:t>
            </a:r>
            <a:r>
              <a:rPr lang="en-US" sz="3600" dirty="0" err="1"/>
              <a:t>ritmurilor</a:t>
            </a:r>
            <a:r>
              <a:rPr lang="en-US" sz="3600" dirty="0"/>
              <a:t> </a:t>
            </a:r>
            <a:r>
              <a:rPr lang="en-US" sz="3600" dirty="0" err="1"/>
              <a:t>si</a:t>
            </a:r>
            <a:r>
              <a:rPr lang="en-US" sz="3600" dirty="0"/>
              <a:t> a </a:t>
            </a:r>
            <a:r>
              <a:rPr lang="en-US" sz="3600" dirty="0" err="1"/>
              <a:t>obiceiurilor</a:t>
            </a:r>
            <a:r>
              <a:rPr lang="en-US" sz="3600" dirty="0"/>
              <a:t> de </a:t>
            </a:r>
            <a:r>
              <a:rPr lang="en-US" sz="3600" dirty="0" err="1"/>
              <a:t>raspuns</a:t>
            </a:r>
            <a:r>
              <a:rPr lang="en-US" sz="3600" dirty="0"/>
              <a:t> fata de </a:t>
            </a:r>
            <a:r>
              <a:rPr lang="en-US" sz="3600" dirty="0" err="1"/>
              <a:t>solicitarile</a:t>
            </a:r>
            <a:r>
              <a:rPr lang="en-US" sz="3600" dirty="0"/>
              <a:t> </a:t>
            </a:r>
            <a:r>
              <a:rPr lang="en-US" sz="3600" dirty="0" err="1"/>
              <a:t>profesionale</a:t>
            </a:r>
            <a:endParaRPr lang="en-US" sz="3600" dirty="0"/>
          </a:p>
        </p:txBody>
      </p:sp>
    </p:spTree>
    <p:extLst>
      <p:ext uri="{BB962C8B-B14F-4D97-AF65-F5344CB8AC3E}">
        <p14:creationId xmlns:p14="http://schemas.microsoft.com/office/powerpoint/2010/main" val="135913657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pPr eaLnBrk="1" hangingPunct="1"/>
            <a:r>
              <a:rPr lang="ro-RO" altLang="en-US" smtClean="0"/>
              <a:t>Instrumente ale reflecţiei</a:t>
            </a:r>
          </a:p>
        </p:txBody>
      </p:sp>
      <p:sp>
        <p:nvSpPr>
          <p:cNvPr id="35843" name="Content Placeholder 2"/>
          <p:cNvSpPr>
            <a:spLocks noGrp="1"/>
          </p:cNvSpPr>
          <p:nvPr>
            <p:ph idx="1"/>
          </p:nvPr>
        </p:nvSpPr>
        <p:spPr/>
        <p:txBody>
          <a:bodyPr/>
          <a:lstStyle/>
          <a:p>
            <a:pPr eaLnBrk="1" hangingPunct="1"/>
            <a:r>
              <a:rPr lang="ro-RO" altLang="en-US" dirty="0" smtClean="0"/>
              <a:t>Jurnalul de predare - beneficii</a:t>
            </a:r>
          </a:p>
          <a:p>
            <a:pPr eaLnBrk="1" hangingPunct="1"/>
            <a:r>
              <a:rPr lang="en-US" altLang="en-US" dirty="0" err="1" smtClean="0"/>
              <a:t>Cercetarile</a:t>
            </a:r>
            <a:r>
              <a:rPr lang="en-US" altLang="en-US" dirty="0" smtClean="0"/>
              <a:t> din </a:t>
            </a:r>
            <a:r>
              <a:rPr lang="en-US" altLang="en-US" dirty="0" err="1" smtClean="0"/>
              <a:t>psihologia</a:t>
            </a:r>
            <a:r>
              <a:rPr lang="en-US" altLang="en-US" dirty="0" smtClean="0"/>
              <a:t> </a:t>
            </a:r>
            <a:r>
              <a:rPr lang="en-US" altLang="en-US" dirty="0" err="1" smtClean="0"/>
              <a:t>experimentala</a:t>
            </a:r>
            <a:r>
              <a:rPr lang="en-US" altLang="en-US" dirty="0" smtClean="0"/>
              <a:t>: </a:t>
            </a:r>
          </a:p>
          <a:p>
            <a:pPr lvl="1" eaLnBrk="1" hangingPunct="1"/>
            <a:r>
              <a:rPr lang="en-US" altLang="en-US" dirty="0" err="1" smtClean="0"/>
              <a:t>Elibereaza</a:t>
            </a:r>
            <a:r>
              <a:rPr lang="en-US" altLang="en-US" dirty="0" smtClean="0"/>
              <a:t> </a:t>
            </a:r>
            <a:r>
              <a:rPr lang="en-US" altLang="en-US" dirty="0" err="1" smtClean="0"/>
              <a:t>memoria</a:t>
            </a:r>
            <a:r>
              <a:rPr lang="en-US" altLang="en-US" dirty="0" smtClean="0"/>
              <a:t> de </a:t>
            </a:r>
            <a:r>
              <a:rPr lang="en-US" altLang="en-US" dirty="0" err="1" smtClean="0"/>
              <a:t>lucru</a:t>
            </a:r>
            <a:r>
              <a:rPr lang="en-US" altLang="en-US" dirty="0" smtClean="0"/>
              <a:t> </a:t>
            </a:r>
            <a:r>
              <a:rPr lang="en-US" altLang="en-US" dirty="0" err="1" smtClean="0"/>
              <a:t>atunci</a:t>
            </a:r>
            <a:r>
              <a:rPr lang="en-US" altLang="en-US" dirty="0" smtClean="0"/>
              <a:t> </a:t>
            </a:r>
            <a:r>
              <a:rPr lang="en-US" altLang="en-US" dirty="0" err="1" smtClean="0"/>
              <a:t>cand</a:t>
            </a:r>
            <a:r>
              <a:rPr lang="en-US" altLang="en-US" dirty="0" smtClean="0"/>
              <a:t> </a:t>
            </a:r>
            <a:r>
              <a:rPr lang="en-US" altLang="en-US" dirty="0" err="1" smtClean="0"/>
              <a:t>scriem</a:t>
            </a:r>
            <a:r>
              <a:rPr lang="en-US" altLang="en-US" dirty="0" smtClean="0"/>
              <a:t> </a:t>
            </a:r>
            <a:r>
              <a:rPr lang="en-US" altLang="en-US" dirty="0" err="1" smtClean="0"/>
              <a:t>despre</a:t>
            </a:r>
            <a:r>
              <a:rPr lang="en-US" altLang="en-US" dirty="0" smtClean="0"/>
              <a:t> </a:t>
            </a:r>
            <a:r>
              <a:rPr lang="en-US" altLang="en-US" dirty="0" err="1" smtClean="0"/>
              <a:t>evenimente</a:t>
            </a:r>
            <a:r>
              <a:rPr lang="en-US" altLang="en-US" dirty="0" smtClean="0"/>
              <a:t> </a:t>
            </a:r>
            <a:r>
              <a:rPr lang="en-US" altLang="en-US" dirty="0" err="1" smtClean="0"/>
              <a:t>stresante</a:t>
            </a:r>
            <a:r>
              <a:rPr lang="en-US" altLang="en-US" dirty="0" smtClean="0"/>
              <a:t> (Klein, K)</a:t>
            </a:r>
          </a:p>
          <a:p>
            <a:pPr lvl="1" eaLnBrk="1" hangingPunct="1"/>
            <a:r>
              <a:rPr lang="en-US" altLang="en-US" dirty="0" err="1" smtClean="0"/>
              <a:t>Cei</a:t>
            </a:r>
            <a:r>
              <a:rPr lang="en-US" altLang="en-US" dirty="0" smtClean="0"/>
              <a:t> care </a:t>
            </a:r>
            <a:r>
              <a:rPr lang="en-US" altLang="en-US" dirty="0" err="1" smtClean="0"/>
              <a:t>scriu</a:t>
            </a:r>
            <a:r>
              <a:rPr lang="en-US" altLang="en-US" dirty="0" smtClean="0"/>
              <a:t> </a:t>
            </a:r>
            <a:r>
              <a:rPr lang="en-US" altLang="en-US" dirty="0" err="1" smtClean="0"/>
              <a:t>detalii</a:t>
            </a:r>
            <a:r>
              <a:rPr lang="en-US" altLang="en-US" dirty="0" smtClean="0"/>
              <a:t> </a:t>
            </a:r>
            <a:r>
              <a:rPr lang="en-US" altLang="en-US" dirty="0" err="1" smtClean="0"/>
              <a:t>personale</a:t>
            </a:r>
            <a:r>
              <a:rPr lang="en-US" altLang="en-US" dirty="0" smtClean="0"/>
              <a:t> </a:t>
            </a:r>
            <a:r>
              <a:rPr lang="en-US" altLang="en-US" dirty="0" err="1" smtClean="0"/>
              <a:t>sunt</a:t>
            </a:r>
            <a:r>
              <a:rPr lang="en-US" altLang="en-US" dirty="0" smtClean="0"/>
              <a:t> </a:t>
            </a:r>
            <a:r>
              <a:rPr lang="en-US" altLang="en-US" dirty="0" err="1" smtClean="0"/>
              <a:t>mai</a:t>
            </a:r>
            <a:r>
              <a:rPr lang="en-US" altLang="en-US" dirty="0" smtClean="0"/>
              <a:t> </a:t>
            </a:r>
            <a:r>
              <a:rPr lang="en-US" altLang="en-US" dirty="0" err="1" smtClean="0"/>
              <a:t>sanatosi</a:t>
            </a:r>
            <a:r>
              <a:rPr lang="en-US" altLang="en-US" dirty="0" smtClean="0"/>
              <a:t> </a:t>
            </a:r>
            <a:r>
              <a:rPr lang="en-US" altLang="en-US" dirty="0" err="1" smtClean="0"/>
              <a:t>decat</a:t>
            </a:r>
            <a:r>
              <a:rPr lang="en-US" altLang="en-US" dirty="0" smtClean="0"/>
              <a:t> </a:t>
            </a:r>
            <a:r>
              <a:rPr lang="en-US" altLang="en-US" dirty="0" err="1" smtClean="0"/>
              <a:t>cei</a:t>
            </a:r>
            <a:r>
              <a:rPr lang="en-US" altLang="en-US" dirty="0" smtClean="0"/>
              <a:t> care nu </a:t>
            </a:r>
            <a:r>
              <a:rPr lang="en-US" altLang="en-US" dirty="0" err="1" smtClean="0"/>
              <a:t>scriu</a:t>
            </a:r>
            <a:r>
              <a:rPr lang="en-US" altLang="en-US" dirty="0" smtClean="0"/>
              <a:t> (</a:t>
            </a:r>
            <a:r>
              <a:rPr lang="en-US" altLang="en-US" dirty="0" err="1" smtClean="0"/>
              <a:t>Pennebaker</a:t>
            </a:r>
            <a:r>
              <a:rPr lang="en-US" altLang="en-US" dirty="0" smtClean="0"/>
              <a:t>, J </a:t>
            </a:r>
            <a:r>
              <a:rPr lang="en-US" altLang="en-US" dirty="0" err="1" smtClean="0"/>
              <a:t>si</a:t>
            </a:r>
            <a:r>
              <a:rPr lang="en-US" altLang="en-US" dirty="0" smtClean="0"/>
              <a:t> </a:t>
            </a:r>
            <a:r>
              <a:rPr lang="en-US" altLang="en-US" dirty="0" err="1" smtClean="0"/>
              <a:t>Seagal</a:t>
            </a:r>
            <a:r>
              <a:rPr lang="en-US" altLang="en-US" dirty="0" smtClean="0"/>
              <a:t>, J)</a:t>
            </a:r>
            <a:endParaRPr lang="ro-RO" altLang="en-US" dirty="0" smtClean="0"/>
          </a:p>
          <a:p>
            <a:pPr eaLnBrk="1" hangingPunct="1"/>
            <a:r>
              <a:rPr lang="ro-RO" altLang="en-US" dirty="0" smtClean="0"/>
              <a:t>Eliberează de stres</a:t>
            </a:r>
            <a:endParaRPr lang="en-US" altLang="en-US" dirty="0" smtClean="0"/>
          </a:p>
        </p:txBody>
      </p:sp>
    </p:spTree>
    <p:extLst>
      <p:ext uri="{BB962C8B-B14F-4D97-AF65-F5344CB8AC3E}">
        <p14:creationId xmlns:p14="http://schemas.microsoft.com/office/powerpoint/2010/main" val="402579283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a:defRPr/>
            </a:pPr>
            <a:r>
              <a:rPr lang="ro-RO" dirty="0" smtClean="0"/>
              <a:t>Feed –back  si evaluare </a:t>
            </a:r>
            <a:br>
              <a:rPr lang="ro-RO" dirty="0" smtClean="0"/>
            </a:br>
            <a:r>
              <a:rPr lang="vi-VN" b="1" dirty="0" smtClean="0"/>
              <a:t>Cum să oferim și cum să primim feedback?</a:t>
            </a:r>
            <a:br>
              <a:rPr lang="vi-VN" b="1" dirty="0" smtClean="0"/>
            </a:br>
            <a:endParaRPr lang="ro-RO" dirty="0"/>
          </a:p>
        </p:txBody>
      </p:sp>
      <p:sp>
        <p:nvSpPr>
          <p:cNvPr id="36867" name="Content Placeholder 2"/>
          <p:cNvSpPr>
            <a:spLocks noGrp="1"/>
          </p:cNvSpPr>
          <p:nvPr>
            <p:ph idx="1"/>
          </p:nvPr>
        </p:nvSpPr>
        <p:spPr/>
        <p:txBody>
          <a:bodyPr/>
          <a:lstStyle/>
          <a:p>
            <a:pPr eaLnBrk="1" hangingPunct="1"/>
            <a:endParaRPr lang="en-US" altLang="en-US" dirty="0" smtClean="0"/>
          </a:p>
        </p:txBody>
      </p:sp>
      <p:sp>
        <p:nvSpPr>
          <p:cNvPr id="36868" name="Rectangle 3"/>
          <p:cNvSpPr>
            <a:spLocks noChangeArrowheads="1"/>
          </p:cNvSpPr>
          <p:nvPr/>
        </p:nvSpPr>
        <p:spPr bwMode="auto">
          <a:xfrm>
            <a:off x="3810000" y="2967039"/>
            <a:ext cx="4572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ro-RO" altLang="en-US" sz="4000" dirty="0"/>
              <a:t>feedback evaluativ</a:t>
            </a:r>
          </a:p>
          <a:p>
            <a:pPr eaLnBrk="1" hangingPunct="1">
              <a:spcBef>
                <a:spcPct val="0"/>
              </a:spcBef>
              <a:buFontTx/>
              <a:buNone/>
            </a:pPr>
            <a:r>
              <a:rPr lang="ro-RO" altLang="en-US" sz="4000" dirty="0" smtClean="0"/>
              <a:t>feedback </a:t>
            </a:r>
            <a:r>
              <a:rPr lang="ro-RO" altLang="en-US" sz="4000" dirty="0"/>
              <a:t>prescriptiv</a:t>
            </a:r>
          </a:p>
          <a:p>
            <a:pPr eaLnBrk="1" hangingPunct="1">
              <a:spcBef>
                <a:spcPct val="0"/>
              </a:spcBef>
              <a:buFontTx/>
              <a:buNone/>
            </a:pPr>
            <a:r>
              <a:rPr lang="ro-RO" altLang="en-US" sz="4000" dirty="0" smtClean="0"/>
              <a:t>feedback </a:t>
            </a:r>
            <a:r>
              <a:rPr lang="ro-RO" altLang="en-US" sz="4000" dirty="0"/>
              <a:t>descriptiv</a:t>
            </a:r>
          </a:p>
        </p:txBody>
      </p:sp>
    </p:spTree>
    <p:extLst>
      <p:ext uri="{BB962C8B-B14F-4D97-AF65-F5344CB8AC3E}">
        <p14:creationId xmlns:p14="http://schemas.microsoft.com/office/powerpoint/2010/main" val="3894336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4"/>
          <p:cNvSpPr>
            <a:spLocks noChangeArrowheads="1"/>
          </p:cNvSpPr>
          <p:nvPr/>
        </p:nvSpPr>
        <p:spPr bwMode="auto">
          <a:xfrm>
            <a:off x="1562100" y="787842"/>
            <a:ext cx="9144000" cy="5410200"/>
          </a:xfrm>
          <a:prstGeom prst="rect">
            <a:avLst/>
          </a:prstGeom>
          <a:solidFill>
            <a:srgbClr val="F7F7F7"/>
          </a:solidFill>
          <a:ln w="9525" algn="ctr">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p>
        </p:txBody>
      </p:sp>
      <p:sp>
        <p:nvSpPr>
          <p:cNvPr id="2" name="Title 1"/>
          <p:cNvSpPr>
            <a:spLocks noGrp="1"/>
          </p:cNvSpPr>
          <p:nvPr>
            <p:ph type="title" idx="4294967295"/>
          </p:nvPr>
        </p:nvSpPr>
        <p:spPr>
          <a:xfrm>
            <a:off x="0" y="0"/>
            <a:ext cx="7772400" cy="1143000"/>
          </a:xfrm>
        </p:spPr>
        <p:txBody>
          <a:bodyPr rtlCol="0">
            <a:normAutofit/>
          </a:bodyPr>
          <a:lstStyle/>
          <a:p>
            <a:pPr>
              <a:defRPr/>
            </a:pPr>
            <a:r>
              <a:rPr lang="ro-RO" dirty="0" smtClean="0">
                <a:solidFill>
                  <a:srgbClr val="FFFF00"/>
                </a:solidFill>
                <a:latin typeface="Comic Sans MS" pitchFamily="100" charset="0"/>
              </a:rPr>
              <a:t>Tipuri de feedback</a:t>
            </a:r>
            <a:endParaRPr lang="en-US" dirty="0" smtClean="0">
              <a:solidFill>
                <a:srgbClr val="FFFF00"/>
              </a:solidFill>
              <a:latin typeface="Comic Sans MS" pitchFamily="100" charset="0"/>
            </a:endParaRPr>
          </a:p>
        </p:txBody>
      </p:sp>
      <p:graphicFrame>
        <p:nvGraphicFramePr>
          <p:cNvPr id="149544" name="Group 40"/>
          <p:cNvGraphicFramePr>
            <a:graphicFrameLocks noGrp="1"/>
          </p:cNvGraphicFramePr>
          <p:nvPr>
            <p:extLst/>
          </p:nvPr>
        </p:nvGraphicFramePr>
        <p:xfrm>
          <a:off x="1857292" y="787842"/>
          <a:ext cx="8153400" cy="5630228"/>
        </p:xfrm>
        <a:graphic>
          <a:graphicData uri="http://schemas.openxmlformats.org/drawingml/2006/table">
            <a:tbl>
              <a:tblPr/>
              <a:tblGrid>
                <a:gridCol w="1987550">
                  <a:extLst>
                    <a:ext uri="{9D8B030D-6E8A-4147-A177-3AD203B41FA5}">
                      <a16:colId xmlns:a16="http://schemas.microsoft.com/office/drawing/2014/main" val="20000"/>
                    </a:ext>
                  </a:extLst>
                </a:gridCol>
                <a:gridCol w="1984375">
                  <a:extLst>
                    <a:ext uri="{9D8B030D-6E8A-4147-A177-3AD203B41FA5}">
                      <a16:colId xmlns:a16="http://schemas.microsoft.com/office/drawing/2014/main" val="20001"/>
                    </a:ext>
                  </a:extLst>
                </a:gridCol>
                <a:gridCol w="209550">
                  <a:extLst>
                    <a:ext uri="{9D8B030D-6E8A-4147-A177-3AD203B41FA5}">
                      <a16:colId xmlns:a16="http://schemas.microsoft.com/office/drawing/2014/main" val="20002"/>
                    </a:ext>
                  </a:extLst>
                </a:gridCol>
                <a:gridCol w="1984375">
                  <a:extLst>
                    <a:ext uri="{9D8B030D-6E8A-4147-A177-3AD203B41FA5}">
                      <a16:colId xmlns:a16="http://schemas.microsoft.com/office/drawing/2014/main" val="20003"/>
                    </a:ext>
                  </a:extLst>
                </a:gridCol>
                <a:gridCol w="1987550">
                  <a:extLst>
                    <a:ext uri="{9D8B030D-6E8A-4147-A177-3AD203B41FA5}">
                      <a16:colId xmlns:a16="http://schemas.microsoft.com/office/drawing/2014/main" val="20004"/>
                    </a:ext>
                  </a:extLst>
                </a:gridCol>
              </a:tblGrid>
              <a:tr h="404813">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1"/>
                          </a:solidFill>
                          <a:effectLst/>
                          <a:latin typeface="Arial" charset="0"/>
                          <a:cs typeface="Times New Roman" pitchFamily="18" charset="0"/>
                        </a:rPr>
                        <a:t>Motivational </a:t>
                      </a:r>
                      <a:endParaRPr kumimoji="0" lang="en-US" sz="1800" b="1" i="0" u="none" strike="noStrike" cap="none" normalizeH="0" baseline="0" dirty="0" smtClean="0">
                        <a:ln>
                          <a:noFill/>
                        </a:ln>
                        <a:solidFill>
                          <a:schemeClr val="bg1"/>
                        </a:solidFill>
                        <a:effectLst/>
                        <a:latin typeface="Times New Roman" pitchFamily="18"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1"/>
                          </a:solidFill>
                          <a:effectLst/>
                          <a:latin typeface="Arial" charset="0"/>
                          <a:cs typeface="Times New Roman" pitchFamily="18" charset="0"/>
                        </a:rPr>
                        <a:t> </a:t>
                      </a:r>
                      <a:r>
                        <a:rPr kumimoji="0" lang="en-US" sz="1800" b="1" i="0" u="none" strike="noStrike" cap="none" normalizeH="0" baseline="0" dirty="0" err="1" smtClean="0">
                          <a:ln>
                            <a:noFill/>
                          </a:ln>
                          <a:solidFill>
                            <a:schemeClr val="bg1"/>
                          </a:solidFill>
                          <a:effectLst/>
                          <a:latin typeface="Arial" charset="0"/>
                          <a:cs typeface="Times New Roman" pitchFamily="18" charset="0"/>
                        </a:rPr>
                        <a:t>Evaluativ</a:t>
                      </a:r>
                      <a:endParaRPr kumimoji="0" lang="en-US" sz="1800" b="1" i="0" u="none" strike="noStrike" cap="none" normalizeH="0" baseline="0" dirty="0" smtClean="0">
                        <a:ln>
                          <a:noFill/>
                        </a:ln>
                        <a:solidFill>
                          <a:schemeClr val="bg1"/>
                        </a:solidFill>
                        <a:effectLst/>
                        <a:latin typeface="Times New Roman" pitchFamily="18"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bg1"/>
                        </a:solidFill>
                        <a:effectLst/>
                        <a:latin typeface="Arial"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smtClean="0">
                          <a:ln>
                            <a:noFill/>
                          </a:ln>
                          <a:solidFill>
                            <a:schemeClr val="bg1"/>
                          </a:solidFill>
                          <a:effectLst/>
                          <a:latin typeface="Arial" charset="0"/>
                          <a:cs typeface="Times New Roman" pitchFamily="18" charset="0"/>
                        </a:rPr>
                        <a:t>Descriptiv</a:t>
                      </a:r>
                      <a:endParaRPr kumimoji="0" lang="en-US" sz="1800" b="1" i="0" u="none" strike="noStrike" cap="none" normalizeH="0" baseline="0" smtClean="0">
                        <a:ln>
                          <a:noFill/>
                        </a:ln>
                        <a:solidFill>
                          <a:schemeClr val="bg1"/>
                        </a:solidFill>
                        <a:effectLst/>
                        <a:latin typeface="Times New Roman" pitchFamily="18"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latin typeface="Arial" charset="0"/>
                          <a:cs typeface="Times New Roman" pitchFamily="18" charset="0"/>
                        </a:rPr>
                        <a:t>Efectiv</a:t>
                      </a:r>
                      <a:r>
                        <a:rPr kumimoji="0" lang="ro-RO" sz="1800" b="1" i="0" u="none" strike="noStrike" cap="none" normalizeH="0" baseline="0" dirty="0" smtClean="0">
                          <a:ln>
                            <a:noFill/>
                          </a:ln>
                          <a:solidFill>
                            <a:schemeClr val="bg1"/>
                          </a:solidFill>
                          <a:effectLst/>
                          <a:latin typeface="Arial" charset="0"/>
                          <a:cs typeface="Times New Roman" pitchFamily="18" charset="0"/>
                        </a:rPr>
                        <a:t> - prescriptiv</a:t>
                      </a:r>
                      <a:endParaRPr kumimoji="0" lang="en-US" sz="1800" b="1" i="0" u="none" strike="noStrike" cap="none" normalizeH="0" baseline="0" dirty="0" smtClean="0">
                        <a:ln>
                          <a:noFill/>
                        </a:ln>
                        <a:solidFill>
                          <a:schemeClr val="bg1"/>
                        </a:solidFill>
                        <a:effectLst/>
                        <a:latin typeface="Times New Roman" pitchFamily="18"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0">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bg1"/>
                        </a:solidFill>
                        <a:effectLst/>
                        <a:latin typeface="Arial"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smtClean="0">
                          <a:ln>
                            <a:noFill/>
                          </a:ln>
                          <a:solidFill>
                            <a:schemeClr val="bg1"/>
                          </a:solidFill>
                          <a:effectLst/>
                          <a:latin typeface="Times New Roman" pitchFamily="18" charset="0"/>
                          <a:cs typeface="Times New Roman" pitchFamily="18" charset="0"/>
                        </a:rPr>
                        <a:t>Feedback</a:t>
                      </a:r>
                      <a:r>
                        <a:rPr kumimoji="0" lang="ro-RO" sz="1800" b="0" i="0" u="none" strike="noStrike" cap="none" normalizeH="0" baseline="0" smtClean="0">
                          <a:ln>
                            <a:noFill/>
                          </a:ln>
                          <a:solidFill>
                            <a:schemeClr val="bg1"/>
                          </a:solidFill>
                          <a:effectLst/>
                          <a:latin typeface="Times New Roman" pitchFamily="18" charset="0"/>
                          <a:cs typeface="Times New Roman" pitchFamily="18" charset="0"/>
                        </a:rPr>
                        <a:t>-ul </a:t>
                      </a:r>
                      <a:r>
                        <a:rPr kumimoji="0" lang="en-US" sz="1800" b="0" i="0" u="none" strike="noStrike" cap="none" normalizeH="0" baseline="0" smtClean="0">
                          <a:ln>
                            <a:noFill/>
                          </a:ln>
                          <a:solidFill>
                            <a:schemeClr val="bg1"/>
                          </a:solidFill>
                          <a:effectLst/>
                          <a:latin typeface="Times New Roman" pitchFamily="18" charset="0"/>
                          <a:cs typeface="Times New Roman" pitchFamily="18" charset="0"/>
                        </a:rPr>
                        <a:t> </a:t>
                      </a:r>
                      <a:r>
                        <a:rPr kumimoji="0" lang="ro-RO" sz="1800" b="0" i="0" u="none" strike="noStrike" cap="none" normalizeH="0" baseline="0" smtClean="0">
                          <a:ln>
                            <a:noFill/>
                          </a:ln>
                          <a:solidFill>
                            <a:schemeClr val="bg1"/>
                          </a:solidFill>
                          <a:effectLst/>
                          <a:latin typeface="Times New Roman" pitchFamily="18" charset="0"/>
                          <a:cs typeface="Times New Roman" pitchFamily="18" charset="0"/>
                        </a:rPr>
                        <a:t>este fundamental motivațional și pozitiv</a:t>
                      </a: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bg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Times New Roman" pitchFamily="18" charset="0"/>
                          <a:cs typeface="Times New Roman" pitchFamily="18" charset="0"/>
                        </a:rPr>
                        <a:t>Feedback</a:t>
                      </a:r>
                      <a:r>
                        <a:rPr kumimoji="0" lang="ro-RO" sz="1800" b="0" i="0" u="none" strike="noStrike" cap="none" normalizeH="0" baseline="0" dirty="0" smtClean="0">
                          <a:ln>
                            <a:noFill/>
                          </a:ln>
                          <a:solidFill>
                            <a:schemeClr val="bg1"/>
                          </a:solidFill>
                          <a:effectLst/>
                          <a:latin typeface="Times New Roman" pitchFamily="18" charset="0"/>
                          <a:cs typeface="Times New Roman" pitchFamily="18" charset="0"/>
                        </a:rPr>
                        <a:t>-ul </a:t>
                      </a:r>
                      <a:r>
                        <a:rPr kumimoji="0" lang="en-US" sz="1800" b="0" i="0" u="none" strike="noStrike" cap="none" normalizeH="0" baseline="0" dirty="0" smtClean="0">
                          <a:ln>
                            <a:noFill/>
                          </a:ln>
                          <a:solidFill>
                            <a:schemeClr val="bg1"/>
                          </a:solidFill>
                          <a:effectLst/>
                          <a:latin typeface="Times New Roman" pitchFamily="18" charset="0"/>
                          <a:cs typeface="Times New Roman" pitchFamily="18" charset="0"/>
                        </a:rPr>
                        <a:t> </a:t>
                      </a:r>
                      <a:r>
                        <a:rPr kumimoji="0" lang="ro-RO" sz="1800" b="0" i="0" u="none" strike="noStrike" cap="none" normalizeH="0" baseline="0" dirty="0" smtClean="0">
                          <a:ln>
                            <a:noFill/>
                          </a:ln>
                          <a:solidFill>
                            <a:schemeClr val="bg1"/>
                          </a:solidFill>
                          <a:effectLst/>
                          <a:latin typeface="Times New Roman" pitchFamily="18" charset="0"/>
                          <a:cs typeface="Times New Roman" pitchFamily="18" charset="0"/>
                        </a:rPr>
                        <a:t>este fundamental evaluativ, oferind o imagine decupată a unei performanțe</a:t>
                      </a:r>
                      <a:endParaRPr kumimoji="0" lang="en-US" sz="1800" b="0" i="0" u="none" strike="noStrike" cap="none" normalizeH="0" baseline="0" dirty="0" smtClean="0">
                        <a:ln>
                          <a:noFill/>
                        </a:ln>
                        <a:solidFill>
                          <a:schemeClr val="bg1"/>
                        </a:solidFill>
                        <a:effectLst/>
                        <a:latin typeface="Times New Roman" pitchFamily="18"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bg1"/>
                        </a:solidFill>
                        <a:effectLst/>
                        <a:latin typeface="Arial"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bg1"/>
                        </a:solidFill>
                        <a:effectLst/>
                        <a:latin typeface="Arial"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Times New Roman" pitchFamily="18" charset="0"/>
                          <a:cs typeface="Times New Roman" pitchFamily="18" charset="0"/>
                        </a:rPr>
                        <a:t>Feedback</a:t>
                      </a:r>
                      <a:r>
                        <a:rPr kumimoji="0" lang="ro-RO" sz="1800" b="0" i="0" u="none" strike="noStrike" cap="none" normalizeH="0" baseline="0" dirty="0" smtClean="0">
                          <a:ln>
                            <a:noFill/>
                          </a:ln>
                          <a:solidFill>
                            <a:schemeClr val="bg1"/>
                          </a:solidFill>
                          <a:effectLst/>
                          <a:latin typeface="Times New Roman" pitchFamily="18" charset="0"/>
                          <a:cs typeface="Times New Roman" pitchFamily="18" charset="0"/>
                        </a:rPr>
                        <a:t>-ul </a:t>
                      </a:r>
                      <a:r>
                        <a:rPr kumimoji="0" lang="en-US" sz="1800" b="0" i="0" u="none" strike="noStrike" cap="none" normalizeH="0" baseline="0" dirty="0" smtClean="0">
                          <a:ln>
                            <a:noFill/>
                          </a:ln>
                          <a:solidFill>
                            <a:schemeClr val="bg1"/>
                          </a:solidFill>
                          <a:effectLst/>
                          <a:latin typeface="Times New Roman" pitchFamily="18" charset="0"/>
                          <a:cs typeface="Times New Roman" pitchFamily="18" charset="0"/>
                        </a:rPr>
                        <a:t> </a:t>
                      </a:r>
                      <a:r>
                        <a:rPr kumimoji="0" lang="ro-RO" sz="1800" b="0" i="0" u="none" strike="noStrike" cap="none" normalizeH="0" baseline="0" dirty="0" smtClean="0">
                          <a:ln>
                            <a:noFill/>
                          </a:ln>
                          <a:solidFill>
                            <a:schemeClr val="bg1"/>
                          </a:solidFill>
                          <a:effectLst/>
                          <a:latin typeface="Times New Roman" pitchFamily="18" charset="0"/>
                          <a:cs typeface="Times New Roman" pitchFamily="18" charset="0"/>
                        </a:rPr>
                        <a:t>descriptiv indică cum să fie  corectate  propriile demersuri de gândire și acțiune </a:t>
                      </a:r>
                      <a:endParaRPr kumimoji="0" lang="en-US" sz="1800" b="0" i="0" u="none" strike="noStrike" cap="none" normalizeH="0" baseline="0" dirty="0" smtClean="0">
                        <a:ln>
                          <a:noFill/>
                        </a:ln>
                        <a:solidFill>
                          <a:schemeClr val="bg1"/>
                        </a:solidFill>
                        <a:effectLst/>
                        <a:latin typeface="Times New Roman" pitchFamily="18"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bg1"/>
                        </a:solidFill>
                        <a:effectLst/>
                        <a:latin typeface="Arial"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ro-RO" sz="1800" b="0" i="0" u="none" strike="noStrike" cap="none" normalizeH="0" baseline="0" dirty="0" smtClean="0">
                          <a:ln>
                            <a:noFill/>
                          </a:ln>
                          <a:solidFill>
                            <a:schemeClr val="bg1"/>
                          </a:solidFill>
                          <a:effectLst/>
                          <a:latin typeface="Times New Roman" pitchFamily="18" charset="0"/>
                          <a:cs typeface="Times New Roman" pitchFamily="18" charset="0"/>
                        </a:rPr>
                        <a:t>F</a:t>
                      </a:r>
                      <a:r>
                        <a:rPr kumimoji="0" lang="en-US" sz="1800" b="0" i="0" u="none" strike="noStrike" cap="none" normalizeH="0" baseline="0" dirty="0" err="1" smtClean="0">
                          <a:ln>
                            <a:noFill/>
                          </a:ln>
                          <a:solidFill>
                            <a:schemeClr val="bg1"/>
                          </a:solidFill>
                          <a:effectLst/>
                          <a:latin typeface="Times New Roman" pitchFamily="18" charset="0"/>
                          <a:cs typeface="Times New Roman" pitchFamily="18" charset="0"/>
                        </a:rPr>
                        <a:t>eedback</a:t>
                      </a:r>
                      <a:r>
                        <a:rPr kumimoji="0" lang="ro-RO" sz="1800" b="0" i="0" u="none" strike="noStrike" cap="none" normalizeH="0" baseline="0" dirty="0" smtClean="0">
                          <a:ln>
                            <a:noFill/>
                          </a:ln>
                          <a:solidFill>
                            <a:schemeClr val="bg1"/>
                          </a:solidFill>
                          <a:effectLst/>
                          <a:latin typeface="Times New Roman" pitchFamily="18" charset="0"/>
                          <a:cs typeface="Times New Roman" pitchFamily="18" charset="0"/>
                        </a:rPr>
                        <a:t>-ul efectiv îi interoghează pe formabili ce cred că trebuie / au nevoie să facă, să gîndească, să fie pentru a ridica performanța la următorul nivel!</a:t>
                      </a:r>
                      <a:r>
                        <a:rPr kumimoji="0" lang="en-US" sz="1800" b="0" i="0" u="none" strike="noStrike" cap="none" normalizeH="0" baseline="0" dirty="0" smtClean="0">
                          <a:ln>
                            <a:noFill/>
                          </a:ln>
                          <a:solidFill>
                            <a:schemeClr val="bg1"/>
                          </a:solidFill>
                          <a:effectLst/>
                          <a:latin typeface="Times New Roman" pitchFamily="18" charset="0"/>
                          <a:cs typeface="Times New Roman" pitchFamily="18" charset="0"/>
                        </a:rPr>
                        <a:t> </a:t>
                      </a: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468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ro-RO" sz="1800" b="1" i="0" u="none" strike="noStrike" cap="none" normalizeH="0" baseline="0" smtClean="0">
                          <a:ln>
                            <a:noFill/>
                          </a:ln>
                          <a:solidFill>
                            <a:schemeClr val="bg1"/>
                          </a:solidFill>
                          <a:effectLst/>
                          <a:latin typeface="Times New Roman" pitchFamily="18" charset="0"/>
                          <a:cs typeface="Times New Roman" pitchFamily="18" charset="0"/>
                        </a:rPr>
                        <a:t>Scop: </a:t>
                      </a:r>
                      <a:r>
                        <a:rPr kumimoji="0" lang="ro-RO" sz="1800" b="0" i="0" u="none" strike="noStrike" cap="none" normalizeH="0" baseline="0" smtClean="0">
                          <a:ln>
                            <a:noFill/>
                          </a:ln>
                          <a:solidFill>
                            <a:schemeClr val="bg1"/>
                          </a:solidFill>
                          <a:effectLst/>
                          <a:latin typeface="Times New Roman" pitchFamily="18" charset="0"/>
                          <a:cs typeface="Times New Roman" pitchFamily="18" charset="0"/>
                        </a:rPr>
                        <a:t>să încurajeze și să susțină formabilul </a:t>
                      </a: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txBody>
                  <a:tcPr marL="65522" marR="65522"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ro-RO" sz="1800" b="1" i="0" u="none" strike="noStrike" cap="none" normalizeH="0" baseline="0" smtClean="0">
                          <a:ln>
                            <a:noFill/>
                          </a:ln>
                          <a:solidFill>
                            <a:schemeClr val="bg1"/>
                          </a:solidFill>
                          <a:effectLst/>
                          <a:latin typeface="Times New Roman" pitchFamily="18" charset="0"/>
                          <a:cs typeface="Times New Roman" pitchFamily="18" charset="0"/>
                        </a:rPr>
                        <a:t>Scop</a:t>
                      </a:r>
                      <a:r>
                        <a:rPr kumimoji="0" lang="en-US" sz="1800" b="1" i="0" u="none" strike="noStrike" cap="none" normalizeH="0" baseline="0" smtClean="0">
                          <a:ln>
                            <a:noFill/>
                          </a:ln>
                          <a:solidFill>
                            <a:schemeClr val="bg1"/>
                          </a:solidFill>
                          <a:effectLst/>
                          <a:latin typeface="Times New Roman" pitchFamily="18" charset="0"/>
                          <a:cs typeface="Times New Roman" pitchFamily="18" charset="0"/>
                        </a:rPr>
                        <a:t>: </a:t>
                      </a:r>
                      <a:r>
                        <a:rPr kumimoji="0" lang="ro-RO" sz="1800" b="0" i="0" u="none" strike="noStrike" cap="none" normalizeH="0" baseline="0" smtClean="0">
                          <a:ln>
                            <a:noFill/>
                          </a:ln>
                          <a:solidFill>
                            <a:schemeClr val="bg1"/>
                          </a:solidFill>
                          <a:effectLst/>
                          <a:latin typeface="Times New Roman" pitchFamily="18" charset="0"/>
                          <a:cs typeface="Times New Roman" pitchFamily="18" charset="0"/>
                        </a:rPr>
                        <a:t>să măsoare achizițiile formabilului prin raportare la standarde</a:t>
                      </a: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txBody>
                  <a:tcPr marL="65522" marR="65522"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txBody>
                  <a:tcPr marL="65522" marR="65522"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ro-RO" sz="1800" b="1" i="0" u="none" strike="noStrike" cap="none" normalizeH="0" baseline="0" smtClean="0">
                          <a:ln>
                            <a:noFill/>
                          </a:ln>
                          <a:solidFill>
                            <a:schemeClr val="bg1"/>
                          </a:solidFill>
                          <a:effectLst/>
                          <a:latin typeface="Times New Roman" pitchFamily="18" charset="0"/>
                          <a:cs typeface="Times New Roman" pitchFamily="18" charset="0"/>
                        </a:rPr>
                        <a:t>Scop</a:t>
                      </a:r>
                      <a:r>
                        <a:rPr kumimoji="0" lang="en-US" sz="1800" b="1" i="0" u="none" strike="noStrike" cap="none" normalizeH="0" baseline="0" smtClean="0">
                          <a:ln>
                            <a:noFill/>
                          </a:ln>
                          <a:solidFill>
                            <a:schemeClr val="bg1"/>
                          </a:solidFill>
                          <a:effectLst/>
                          <a:latin typeface="Times New Roman" pitchFamily="18" charset="0"/>
                          <a:cs typeface="Times New Roman" pitchFamily="18" charset="0"/>
                        </a:rPr>
                        <a:t>: </a:t>
                      </a:r>
                      <a:r>
                        <a:rPr kumimoji="0" lang="ro-RO" sz="1800" b="1" i="0" u="none" strike="noStrike" cap="none" normalizeH="0" baseline="0" smtClean="0">
                          <a:ln>
                            <a:noFill/>
                          </a:ln>
                          <a:solidFill>
                            <a:schemeClr val="bg1"/>
                          </a:solidFill>
                          <a:effectLst/>
                          <a:latin typeface="Times New Roman" pitchFamily="18" charset="0"/>
                          <a:cs typeface="Times New Roman" pitchFamily="18" charset="0"/>
                        </a:rPr>
                        <a:t>să sprijine</a:t>
                      </a:r>
                      <a:r>
                        <a:rPr kumimoji="0" lang="ro-RO" sz="1800" b="0" i="0" u="none" strike="noStrike" cap="none" normalizeH="0" baseline="0" smtClean="0">
                          <a:ln>
                            <a:noFill/>
                          </a:ln>
                          <a:solidFill>
                            <a:schemeClr val="bg1"/>
                          </a:solidFill>
                          <a:effectLst/>
                          <a:latin typeface="Times New Roman" pitchFamily="18" charset="0"/>
                          <a:cs typeface="Times New Roman" pitchFamily="18" charset="0"/>
                        </a:rPr>
                        <a:t> învățarea indicând ceea ce formabilii trebuie să îmbunătățească</a:t>
                      </a: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txBody>
                  <a:tcPr marL="65522" marR="65522"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ro-RO" sz="1800" b="1" i="0" u="none" strike="noStrike" cap="none" normalizeH="0" baseline="0" dirty="0" smtClean="0">
                          <a:ln>
                            <a:noFill/>
                          </a:ln>
                          <a:solidFill>
                            <a:schemeClr val="bg1"/>
                          </a:solidFill>
                          <a:effectLst/>
                          <a:latin typeface="Times New Roman" pitchFamily="18" charset="0"/>
                          <a:cs typeface="Times New Roman" pitchFamily="18" charset="0"/>
                        </a:rPr>
                        <a:t>Scop</a:t>
                      </a:r>
                      <a:r>
                        <a:rPr kumimoji="0" lang="en-US" sz="1800" b="1" i="0" u="none" strike="noStrike" cap="none" normalizeH="0" baseline="0" dirty="0" smtClean="0">
                          <a:ln>
                            <a:noFill/>
                          </a:ln>
                          <a:solidFill>
                            <a:schemeClr val="bg1"/>
                          </a:solidFill>
                          <a:effectLst/>
                          <a:latin typeface="Times New Roman" pitchFamily="18" charset="0"/>
                          <a:cs typeface="Times New Roman" pitchFamily="18" charset="0"/>
                        </a:rPr>
                        <a:t>:  </a:t>
                      </a:r>
                      <a:r>
                        <a:rPr kumimoji="0" lang="ro-RO" sz="1800" b="0" i="0" u="none" strike="noStrike" cap="none" normalizeH="0" baseline="0" dirty="0" smtClean="0">
                          <a:ln>
                            <a:noFill/>
                          </a:ln>
                          <a:solidFill>
                            <a:schemeClr val="bg1"/>
                          </a:solidFill>
                          <a:effectLst/>
                          <a:latin typeface="Times New Roman" pitchFamily="18" charset="0"/>
                          <a:cs typeface="Times New Roman" pitchFamily="18" charset="0"/>
                        </a:rPr>
                        <a:t>sprijină învățarea oferind ancore pentru viitor!</a:t>
                      </a:r>
                      <a:endParaRPr kumimoji="0" lang="en-US" sz="1800" b="0" i="0" u="none" strike="noStrike" cap="none" normalizeH="0" baseline="0" dirty="0" smtClean="0">
                        <a:ln>
                          <a:noFill/>
                        </a:ln>
                        <a:solidFill>
                          <a:schemeClr val="bg1"/>
                        </a:solidFill>
                        <a:effectLst/>
                        <a:latin typeface="Times New Roman" pitchFamily="18" charset="0"/>
                        <a:cs typeface="Times New Roman" pitchFamily="18" charset="0"/>
                      </a:endParaRPr>
                    </a:p>
                  </a:txBody>
                  <a:tcPr marL="65522" marR="65522"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69950">
                <a:tc>
                  <a:txBody>
                    <a:bodyPr/>
                    <a:lstStyle/>
                    <a:p>
                      <a:pPr marL="0" marR="0" lvl="0" indent="0" algn="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p>
                      <a:pPr marL="0" marR="0" lvl="0" indent="0" algn="r" defTabSz="914400" rtl="0" eaLnBrk="1" fontAlgn="base" latinLnBrk="0" hangingPunct="1">
                        <a:lnSpc>
                          <a:spcPct val="100000"/>
                        </a:lnSpc>
                        <a:spcBef>
                          <a:spcPct val="0"/>
                        </a:spcBef>
                        <a:spcAft>
                          <a:spcPct val="0"/>
                        </a:spcAft>
                        <a:buClrTx/>
                        <a:buSzTx/>
                        <a:buFontTx/>
                        <a:buNone/>
                        <a:tabLst/>
                      </a:pPr>
                      <a:r>
                        <a:rPr kumimoji="0" lang="ro-RO" sz="1800" b="1" i="0" u="none" strike="noStrike" cap="none" normalizeH="0" baseline="0" smtClean="0">
                          <a:ln>
                            <a:noFill/>
                          </a:ln>
                          <a:solidFill>
                            <a:schemeClr val="bg1"/>
                          </a:solidFill>
                          <a:effectLst/>
                          <a:latin typeface="Arial" charset="0"/>
                          <a:cs typeface="Times New Roman" pitchFamily="18" charset="0"/>
                        </a:rPr>
                        <a:t>Mai mult </a:t>
                      </a: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ro-RO" sz="1800" b="1" i="0" u="none" strike="noStrike" cap="none" normalizeH="0" baseline="0" smtClean="0">
                          <a:ln>
                            <a:noFill/>
                          </a:ln>
                          <a:solidFill>
                            <a:schemeClr val="bg1"/>
                          </a:solidFill>
                          <a:effectLst/>
                          <a:latin typeface="Arial" charset="0"/>
                          <a:cs typeface="Times New Roman" pitchFamily="18" charset="0"/>
                        </a:rPr>
                        <a:t>sumativ</a:t>
                      </a: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txBody>
                  <a:tcPr marL="65522" marR="65522"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bg1"/>
                        </a:solidFill>
                        <a:effectLst/>
                        <a:latin typeface="Arial"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p>
                      <a:pPr marL="0" marR="0" lvl="0" indent="0" algn="r" defTabSz="914400" rtl="0" eaLnBrk="1" fontAlgn="base" latinLnBrk="0" hangingPunct="1">
                        <a:lnSpc>
                          <a:spcPct val="100000"/>
                        </a:lnSpc>
                        <a:spcBef>
                          <a:spcPct val="0"/>
                        </a:spcBef>
                        <a:spcAft>
                          <a:spcPct val="0"/>
                        </a:spcAft>
                        <a:buClrTx/>
                        <a:buSzTx/>
                        <a:buFontTx/>
                        <a:buNone/>
                        <a:tabLst/>
                      </a:pPr>
                      <a:r>
                        <a:rPr kumimoji="0" lang="ro-RO" sz="1800" b="1" i="0" u="none" strike="noStrike" cap="none" normalizeH="0" baseline="0" smtClean="0">
                          <a:ln>
                            <a:noFill/>
                          </a:ln>
                          <a:solidFill>
                            <a:schemeClr val="bg1"/>
                          </a:solidFill>
                          <a:effectLst/>
                          <a:latin typeface="Arial" charset="0"/>
                          <a:cs typeface="Times New Roman" pitchFamily="18" charset="0"/>
                        </a:rPr>
                        <a:t>Mai mult </a:t>
                      </a:r>
                      <a:endParaRPr kumimoji="0" lang="en-US" sz="1800" b="0" i="0" u="none" strike="noStrike" cap="none" normalizeH="0" baseline="0" smtClean="0">
                        <a:ln>
                          <a:noFill/>
                        </a:ln>
                        <a:solidFill>
                          <a:schemeClr val="bg1"/>
                        </a:solidFill>
                        <a:effectLst/>
                        <a:latin typeface="Times New Roman" pitchFamily="18" charset="0"/>
                        <a:cs typeface="Times New Roman" pitchFamily="18" charset="0"/>
                      </a:endParaRPr>
                    </a:p>
                  </a:txBody>
                  <a:tcPr marL="65522" marR="65522"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bg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ro-RO" sz="1800" b="1" i="0" u="none" strike="noStrike" cap="none" normalizeH="0" baseline="0" dirty="0" smtClean="0">
                          <a:ln>
                            <a:noFill/>
                          </a:ln>
                          <a:solidFill>
                            <a:schemeClr val="bg1"/>
                          </a:solidFill>
                          <a:effectLst/>
                          <a:latin typeface="Arial" charset="0"/>
                          <a:cs typeface="Times New Roman" pitchFamily="18" charset="0"/>
                        </a:rPr>
                        <a:t>formativ</a:t>
                      </a:r>
                      <a:endParaRPr kumimoji="0" lang="en-US" sz="1800" b="0" i="0" u="none" strike="noStrike" cap="none" normalizeH="0" baseline="0" dirty="0" smtClean="0">
                        <a:ln>
                          <a:noFill/>
                        </a:ln>
                        <a:solidFill>
                          <a:schemeClr val="bg1"/>
                        </a:solidFill>
                        <a:effectLst/>
                        <a:latin typeface="Times New Roman" pitchFamily="18" charset="0"/>
                        <a:cs typeface="Times New Roman" pitchFamily="18" charset="0"/>
                      </a:endParaRPr>
                    </a:p>
                  </a:txBody>
                  <a:tcPr marL="65522" marR="65522"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15398" name="Line 2"/>
          <p:cNvSpPr>
            <a:spLocks noChangeShapeType="1"/>
          </p:cNvSpPr>
          <p:nvPr/>
        </p:nvSpPr>
        <p:spPr bwMode="auto">
          <a:xfrm>
            <a:off x="2438400" y="6096000"/>
            <a:ext cx="7391400" cy="0"/>
          </a:xfrm>
          <a:prstGeom prst="line">
            <a:avLst/>
          </a:prstGeom>
          <a:noFill/>
          <a:ln w="25400" algn="ctr">
            <a:solidFill>
              <a:schemeClr val="tx1"/>
            </a:solidFill>
            <a:round/>
            <a:headEnd type="stealth" w="med" len="med"/>
            <a:tailEnd type="stealth" w="med" len="med"/>
          </a:ln>
          <a:effectLst>
            <a:outerShdw dist="20000" dir="5400000" rotWithShape="0">
              <a:srgbClr val="808080">
                <a:alpha val="37999"/>
              </a:srgbClr>
            </a:outerShdw>
          </a:effectLst>
        </p:spPr>
        <p:txBody>
          <a:bodyPr/>
          <a:lstStyle/>
          <a:p>
            <a:pPr>
              <a:defRPr/>
            </a:pPr>
            <a:endParaRPr lang="ro-RO"/>
          </a:p>
        </p:txBody>
      </p:sp>
    </p:spTree>
    <p:extLst>
      <p:ext uri="{BB962C8B-B14F-4D97-AF65-F5344CB8AC3E}">
        <p14:creationId xmlns:p14="http://schemas.microsoft.com/office/powerpoint/2010/main" val="20180984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pPr eaLnBrk="1" hangingPunct="1"/>
            <a:r>
              <a:rPr lang="en-US" altLang="en-US" sz="4000"/>
              <a:t>Stresul ocupational </a:t>
            </a:r>
            <a:r>
              <a:rPr lang="ro-RO" altLang="en-US" sz="4000"/>
              <a:t/>
            </a:r>
            <a:br>
              <a:rPr lang="ro-RO" altLang="en-US" sz="4000"/>
            </a:br>
            <a:r>
              <a:rPr lang="ro-RO" altLang="en-US" sz="1300"/>
              <a:t>(</a:t>
            </a:r>
            <a:r>
              <a:rPr lang="pt-BR" altLang="en-US" sz="1300"/>
              <a:t>Travers &amp; Cooper, 1996; Dunham &amp; Varma, 1998; Kyriacou, 2000</a:t>
            </a:r>
            <a:r>
              <a:rPr lang="ro-RO" altLang="en-US" sz="1300"/>
              <a:t>, Huberman, 1993, apud </a:t>
            </a:r>
            <a:r>
              <a:rPr lang="pt-BR" altLang="en-US" sz="1300"/>
              <a:t>Kyriacou</a:t>
            </a:r>
            <a:r>
              <a:rPr lang="ro-RO" altLang="en-US" sz="1300"/>
              <a:t>, 2001)</a:t>
            </a:r>
            <a:endParaRPr lang="en-US" altLang="en-US" smtClean="0"/>
          </a:p>
        </p:txBody>
      </p:sp>
      <p:sp>
        <p:nvSpPr>
          <p:cNvPr id="37891" name="Content Placeholder 2"/>
          <p:cNvSpPr>
            <a:spLocks noGrp="1"/>
          </p:cNvSpPr>
          <p:nvPr>
            <p:ph idx="1"/>
          </p:nvPr>
        </p:nvSpPr>
        <p:spPr/>
        <p:txBody>
          <a:bodyPr/>
          <a:lstStyle/>
          <a:p>
            <a:pPr eaLnBrk="1" hangingPunct="1">
              <a:lnSpc>
                <a:spcPct val="90000"/>
              </a:lnSpc>
            </a:pPr>
            <a:r>
              <a:rPr lang="ro-RO" altLang="en-US" smtClean="0"/>
              <a:t>O profesie cu grad înalt de stres</a:t>
            </a:r>
          </a:p>
          <a:p>
            <a:pPr eaLnBrk="1" hangingPunct="1">
              <a:lnSpc>
                <a:spcPct val="90000"/>
              </a:lnSpc>
            </a:pPr>
            <a:r>
              <a:rPr lang="ro-RO" altLang="en-US" smtClean="0"/>
              <a:t>25% din profesori – ocupaţie foarte şi extrem de stresantă</a:t>
            </a:r>
          </a:p>
          <a:p>
            <a:pPr eaLnBrk="1" hangingPunct="1">
              <a:lnSpc>
                <a:spcPct val="90000"/>
              </a:lnSpc>
            </a:pPr>
            <a:r>
              <a:rPr lang="ro-RO" altLang="en-US" smtClean="0"/>
              <a:t>Cei mai mulţi profesori trec printr-o perioadă de îndoială de sine, dezamăgire şi reevaluare soldată cu continuarea sau părăsirea carierei</a:t>
            </a:r>
          </a:p>
          <a:p>
            <a:pPr lvl="1" eaLnBrk="1" hangingPunct="1">
              <a:lnSpc>
                <a:spcPct val="90000"/>
              </a:lnSpc>
            </a:pPr>
            <a:r>
              <a:rPr lang="ro-RO" altLang="en-US" smtClean="0"/>
              <a:t>Oboseală, tensiune nervoasă, frustrare, burnout, dificultăţi în adaptarea la elevi, fragilitate personală, rutină</a:t>
            </a:r>
            <a:endParaRPr lang="en-US" altLang="en-US" smtClean="0"/>
          </a:p>
          <a:p>
            <a:pPr eaLnBrk="1" hangingPunct="1">
              <a:lnSpc>
                <a:spcPct val="90000"/>
              </a:lnSpc>
              <a:buFont typeface="Wingdings 2" panose="05020102010507070707" pitchFamily="18" charset="2"/>
              <a:buNone/>
            </a:pPr>
            <a:endParaRPr lang="en-US" altLang="en-US" smtClean="0"/>
          </a:p>
        </p:txBody>
      </p:sp>
    </p:spTree>
    <p:extLst>
      <p:ext uri="{BB962C8B-B14F-4D97-AF65-F5344CB8AC3E}">
        <p14:creationId xmlns:p14="http://schemas.microsoft.com/office/powerpoint/2010/main" val="32326746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altLang="en-US" sz="4000"/>
              <a:t>Stresul ocupational </a:t>
            </a:r>
            <a:r>
              <a:rPr lang="ro-RO" altLang="en-US" sz="4000"/>
              <a:t/>
            </a:r>
            <a:br>
              <a:rPr lang="ro-RO" altLang="en-US" sz="4000"/>
            </a:br>
            <a:r>
              <a:rPr lang="ro-RO" altLang="en-US" sz="1300"/>
              <a:t>(</a:t>
            </a:r>
            <a:r>
              <a:rPr lang="pt-BR" altLang="en-US" sz="1300"/>
              <a:t>Travers &amp; Cooper, 1996; Dunham &amp; Varma, 1998; Kyriacou, 2000</a:t>
            </a:r>
            <a:r>
              <a:rPr lang="ro-RO" altLang="en-US" sz="1300"/>
              <a:t>, Huberman, 1993, apud </a:t>
            </a:r>
            <a:r>
              <a:rPr lang="pt-BR" altLang="en-US" sz="1300"/>
              <a:t>Kyriacou</a:t>
            </a:r>
            <a:r>
              <a:rPr lang="ro-RO" altLang="en-US" sz="1300"/>
              <a:t>, 2001)</a:t>
            </a:r>
            <a:endParaRPr lang="en-US" altLang="en-US" smtClean="0"/>
          </a:p>
        </p:txBody>
      </p:sp>
      <p:sp>
        <p:nvSpPr>
          <p:cNvPr id="38915" name="Content Placeholder 2"/>
          <p:cNvSpPr>
            <a:spLocks noGrp="1"/>
          </p:cNvSpPr>
          <p:nvPr>
            <p:ph idx="1"/>
          </p:nvPr>
        </p:nvSpPr>
        <p:spPr/>
        <p:txBody>
          <a:bodyPr/>
          <a:lstStyle/>
          <a:p>
            <a:pPr eaLnBrk="1" hangingPunct="1"/>
            <a:r>
              <a:rPr lang="ro-RO" altLang="en-US" smtClean="0"/>
              <a:t>Emoţii negative rezultate din muncă: furie, anxietate, tensiune, frustrare, depresie</a:t>
            </a:r>
          </a:p>
          <a:p>
            <a:pPr eaLnBrk="1" hangingPunct="1"/>
            <a:r>
              <a:rPr lang="ro-RO" altLang="en-US" smtClean="0"/>
              <a:t>Nivelul de presiune şi solicitare asupra unui individ</a:t>
            </a:r>
          </a:p>
          <a:p>
            <a:pPr eaLnBrk="1" hangingPunct="1"/>
            <a:r>
              <a:rPr lang="ro-RO" altLang="en-US" smtClean="0"/>
              <a:t>Burnout – epuizare emoţională, fizică şi atitudinală care poate apărea în urma gestionării slabe a stresului pe o perioadă lungă de timp</a:t>
            </a:r>
            <a:endParaRPr lang="en-US" altLang="en-US" smtClean="0"/>
          </a:p>
          <a:p>
            <a:pPr eaLnBrk="1" hangingPunct="1"/>
            <a:endParaRPr lang="en-US" altLang="en-US" smtClean="0"/>
          </a:p>
        </p:txBody>
      </p:sp>
    </p:spTree>
    <p:extLst>
      <p:ext uri="{BB962C8B-B14F-4D97-AF65-F5344CB8AC3E}">
        <p14:creationId xmlns:p14="http://schemas.microsoft.com/office/powerpoint/2010/main" val="27786383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lstStyle/>
          <a:p>
            <a:pPr eaLnBrk="1" hangingPunct="1"/>
            <a:r>
              <a:rPr lang="ro-RO" altLang="en-US" sz="2800"/>
              <a:t>La ce poate fi util jurnalul?</a:t>
            </a:r>
          </a:p>
        </p:txBody>
      </p:sp>
      <p:sp>
        <p:nvSpPr>
          <p:cNvPr id="39939" name="Text Placeholder 3"/>
          <p:cNvSpPr>
            <a:spLocks noGrp="1"/>
          </p:cNvSpPr>
          <p:nvPr>
            <p:ph type="body" sz="half" idx="2"/>
          </p:nvPr>
        </p:nvSpPr>
        <p:spPr>
          <a:xfrm>
            <a:off x="4921857" y="1435101"/>
            <a:ext cx="5923722" cy="4691063"/>
          </a:xfrm>
        </p:spPr>
        <p:txBody>
          <a:bodyPr>
            <a:normAutofit/>
          </a:bodyPr>
          <a:lstStyle/>
          <a:p>
            <a:pPr marL="285750" indent="-285750">
              <a:buFont typeface="Arial" panose="020B0604020202020204" pitchFamily="34" charset="0"/>
              <a:buChar char="•"/>
            </a:pPr>
            <a:r>
              <a:rPr lang="ro-RO" altLang="en-US" sz="2000" b="1" dirty="0">
                <a:solidFill>
                  <a:srgbClr val="7030A0"/>
                </a:solidFill>
              </a:rPr>
              <a:t>Documentează</a:t>
            </a:r>
            <a:r>
              <a:rPr lang="ro-RO" altLang="en-US" sz="2000" dirty="0"/>
              <a:t> evoluţia profesională;</a:t>
            </a:r>
          </a:p>
          <a:p>
            <a:pPr marL="285750" indent="-285750">
              <a:buFont typeface="Arial" panose="020B0604020202020204" pitchFamily="34" charset="0"/>
              <a:buChar char="•"/>
            </a:pPr>
            <a:r>
              <a:rPr lang="ro-RO" altLang="en-US" sz="2000" b="1" dirty="0">
                <a:solidFill>
                  <a:srgbClr val="7030A0"/>
                </a:solidFill>
              </a:rPr>
              <a:t>Păstrează adunate în acelaşi loc</a:t>
            </a:r>
            <a:r>
              <a:rPr lang="ro-RO" altLang="en-US" sz="2000" dirty="0"/>
              <a:t> exemple utile pentru şedinţe cu părinţii (comportamente concrete ale elevilor), teme deosebite realizate de elevi, idei pe care le puteţi prezenta la întâlniri profesionale, idei pe care le puteţi utiliza când pregătiţi o prezentare la o conferinţă sau un articol pentru o publicaţie;</a:t>
            </a:r>
          </a:p>
          <a:p>
            <a:pPr marL="285750" indent="-285750">
              <a:buFont typeface="Arial" panose="020B0604020202020204" pitchFamily="34" charset="0"/>
              <a:buChar char="•"/>
            </a:pPr>
            <a:r>
              <a:rPr lang="ro-RO" altLang="en-US" sz="2000" dirty="0"/>
              <a:t>Este o </a:t>
            </a:r>
            <a:r>
              <a:rPr lang="ro-RO" altLang="en-US" sz="2000" b="1" dirty="0">
                <a:solidFill>
                  <a:srgbClr val="7030A0"/>
                </a:solidFill>
              </a:rPr>
              <a:t>sursă de inspiraţie</a:t>
            </a:r>
            <a:r>
              <a:rPr lang="ro-RO" altLang="en-US" sz="2000" dirty="0"/>
              <a:t> pentru lucruri de făcut mai bine în clasă.</a:t>
            </a:r>
          </a:p>
        </p:txBody>
      </p:sp>
    </p:spTree>
    <p:extLst>
      <p:ext uri="{BB962C8B-B14F-4D97-AF65-F5344CB8AC3E}">
        <p14:creationId xmlns:p14="http://schemas.microsoft.com/office/powerpoint/2010/main" val="93840993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pPr eaLnBrk="1" hangingPunct="1"/>
            <a:r>
              <a:rPr lang="ro-RO" altLang="en-US" sz="2800" dirty="0"/>
              <a:t>Cu ce alte forme de dezvoltare profesională poate fi combinat jurnalul?</a:t>
            </a:r>
          </a:p>
        </p:txBody>
      </p:sp>
      <p:sp>
        <p:nvSpPr>
          <p:cNvPr id="40963" name="Content Placeholder 2"/>
          <p:cNvSpPr>
            <a:spLocks noGrp="1"/>
          </p:cNvSpPr>
          <p:nvPr>
            <p:ph idx="1"/>
          </p:nvPr>
        </p:nvSpPr>
        <p:spPr/>
        <p:txBody>
          <a:bodyPr>
            <a:normAutofit fontScale="92500"/>
          </a:bodyPr>
          <a:lstStyle/>
          <a:p>
            <a:pPr eaLnBrk="1" hangingPunct="1"/>
            <a:r>
              <a:rPr lang="ro-RO" altLang="en-US" sz="2600" dirty="0">
                <a:solidFill>
                  <a:schemeClr val="accent3">
                    <a:lumMod val="40000"/>
                    <a:lumOff val="60000"/>
                  </a:schemeClr>
                </a:solidFill>
              </a:rPr>
              <a:t>Cercurile pedagogice:</a:t>
            </a:r>
            <a:r>
              <a:rPr lang="ro-RO" altLang="en-US" sz="2600" dirty="0">
                <a:solidFill>
                  <a:srgbClr val="7030A0"/>
                </a:solidFill>
              </a:rPr>
              <a:t> </a:t>
            </a:r>
            <a:r>
              <a:rPr lang="ro-RO" altLang="en-US" sz="2600" dirty="0"/>
              <a:t>alegeţi o temă de reflecţie pentru o anumită perioadă iar la întâlnirile de cerc faceţi schimb de experienţă pe baza a ce aţi notat în jurnal</a:t>
            </a:r>
          </a:p>
          <a:p>
            <a:pPr eaLnBrk="1" hangingPunct="1"/>
            <a:r>
              <a:rPr lang="ro-RO" altLang="en-US" sz="2600" dirty="0">
                <a:solidFill>
                  <a:schemeClr val="accent3">
                    <a:lumMod val="40000"/>
                    <a:lumOff val="60000"/>
                  </a:schemeClr>
                </a:solidFill>
              </a:rPr>
              <a:t>Grupuri de practică reflexivă: </a:t>
            </a:r>
            <a:r>
              <a:rPr lang="ro-RO" altLang="en-US" sz="2600" dirty="0"/>
              <a:t>câţiva profesori din şcoala voastră vă propuneţi să exploraţi un subiect împreună timp de 1 semestru</a:t>
            </a:r>
          </a:p>
          <a:p>
            <a:pPr eaLnBrk="1" hangingPunct="1"/>
            <a:r>
              <a:rPr lang="ro-RO" altLang="en-US" sz="2600" dirty="0">
                <a:solidFill>
                  <a:schemeClr val="accent3">
                    <a:lumMod val="40000"/>
                    <a:lumOff val="60000"/>
                  </a:schemeClr>
                </a:solidFill>
              </a:rPr>
              <a:t>Lecturi:</a:t>
            </a:r>
            <a:r>
              <a:rPr lang="ro-RO" altLang="en-US" sz="2600" dirty="0"/>
              <a:t> scrieţi în jurnal idei din cărţile şi articolele citite pe care le puteţi aplica la clasă</a:t>
            </a:r>
          </a:p>
          <a:p>
            <a:pPr eaLnBrk="1" hangingPunct="1"/>
            <a:r>
              <a:rPr lang="ro-RO" altLang="en-US" sz="2600" dirty="0">
                <a:solidFill>
                  <a:schemeClr val="accent3">
                    <a:lumMod val="40000"/>
                    <a:lumOff val="60000"/>
                  </a:schemeClr>
                </a:solidFill>
              </a:rPr>
              <a:t>Conferinţe, cursuri: </a:t>
            </a:r>
            <a:r>
              <a:rPr lang="ro-RO" altLang="en-US" sz="2600" dirty="0"/>
              <a:t>scrieţi în jurnal o opinie critică şi o apreciere</a:t>
            </a:r>
          </a:p>
          <a:p>
            <a:pPr eaLnBrk="1" hangingPunct="1"/>
            <a:endParaRPr lang="ro-RO" altLang="en-US" sz="2600" dirty="0"/>
          </a:p>
        </p:txBody>
      </p:sp>
    </p:spTree>
    <p:extLst>
      <p:ext uri="{BB962C8B-B14F-4D97-AF65-F5344CB8AC3E}">
        <p14:creationId xmlns:p14="http://schemas.microsoft.com/office/powerpoint/2010/main" val="175577030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lstStyle/>
          <a:p>
            <a:pPr eaLnBrk="1" hangingPunct="1"/>
            <a:r>
              <a:rPr lang="ro-RO" altLang="en-US" smtClean="0"/>
              <a:t>Instrumente ale reflecţiei</a:t>
            </a:r>
          </a:p>
        </p:txBody>
      </p:sp>
      <p:sp>
        <p:nvSpPr>
          <p:cNvPr id="41987" name="Content Placeholder 2"/>
          <p:cNvSpPr>
            <a:spLocks noGrp="1"/>
          </p:cNvSpPr>
          <p:nvPr>
            <p:ph idx="1"/>
          </p:nvPr>
        </p:nvSpPr>
        <p:spPr/>
        <p:txBody>
          <a:bodyPr>
            <a:normAutofit/>
          </a:bodyPr>
          <a:lstStyle/>
          <a:p>
            <a:pPr eaLnBrk="1" hangingPunct="1"/>
            <a:r>
              <a:rPr lang="ro-RO" altLang="en-US" sz="3600" dirty="0"/>
              <a:t>Grupul de practică reflexivă</a:t>
            </a:r>
          </a:p>
          <a:p>
            <a:pPr lvl="1">
              <a:spcBef>
                <a:spcPts val="800"/>
              </a:spcBef>
              <a:buFont typeface="Calibri" panose="020F0502020204030204" pitchFamily="34" charset="0"/>
              <a:buChar char="•"/>
            </a:pPr>
            <a:r>
              <a:rPr lang="en-US" altLang="en-US" sz="3200" dirty="0">
                <a:solidFill>
                  <a:schemeClr val="accent3">
                    <a:lumMod val="40000"/>
                    <a:lumOff val="60000"/>
                  </a:schemeClr>
                </a:solidFill>
              </a:rPr>
              <a:t>Un </a:t>
            </a:r>
            <a:r>
              <a:rPr lang="en-US" altLang="en-US" sz="3200" dirty="0" err="1">
                <a:solidFill>
                  <a:schemeClr val="accent3">
                    <a:lumMod val="40000"/>
                    <a:lumOff val="60000"/>
                  </a:schemeClr>
                </a:solidFill>
              </a:rPr>
              <a:t>grup</a:t>
            </a:r>
            <a:r>
              <a:rPr lang="en-US" altLang="en-US" sz="3200" dirty="0">
                <a:solidFill>
                  <a:schemeClr val="accent3">
                    <a:lumMod val="40000"/>
                    <a:lumOff val="60000"/>
                  </a:schemeClr>
                </a:solidFill>
              </a:rPr>
              <a:t> de </a:t>
            </a:r>
            <a:r>
              <a:rPr lang="en-US" altLang="en-US" sz="3200" dirty="0" err="1">
                <a:solidFill>
                  <a:schemeClr val="accent3">
                    <a:lumMod val="40000"/>
                    <a:lumOff val="60000"/>
                  </a:schemeClr>
                </a:solidFill>
              </a:rPr>
              <a:t>colegi</a:t>
            </a:r>
            <a:r>
              <a:rPr lang="en-US" altLang="en-US" sz="3200" dirty="0">
                <a:solidFill>
                  <a:schemeClr val="accent3">
                    <a:lumMod val="40000"/>
                    <a:lumOff val="60000"/>
                  </a:schemeClr>
                </a:solidFill>
              </a:rPr>
              <a:t>, de </a:t>
            </a:r>
            <a:r>
              <a:rPr lang="en-US" altLang="en-US" sz="3200" dirty="0" err="1">
                <a:solidFill>
                  <a:schemeClr val="accent3">
                    <a:lumMod val="40000"/>
                    <a:lumOff val="60000"/>
                  </a:schemeClr>
                </a:solidFill>
              </a:rPr>
              <a:t>preferat</a:t>
            </a:r>
            <a:r>
              <a:rPr lang="en-US" altLang="en-US" sz="3200" dirty="0">
                <a:solidFill>
                  <a:schemeClr val="accent3">
                    <a:lumMod val="40000"/>
                    <a:lumOff val="60000"/>
                  </a:schemeClr>
                </a:solidFill>
              </a:rPr>
              <a:t> din </a:t>
            </a:r>
            <a:r>
              <a:rPr lang="en-US" altLang="en-US" sz="3200" dirty="0" err="1">
                <a:solidFill>
                  <a:schemeClr val="accent3">
                    <a:lumMod val="40000"/>
                    <a:lumOff val="60000"/>
                  </a:schemeClr>
                </a:solidFill>
              </a:rPr>
              <a:t>aceeași</a:t>
            </a:r>
            <a:r>
              <a:rPr lang="en-US" altLang="en-US" sz="3200" dirty="0">
                <a:solidFill>
                  <a:schemeClr val="accent3">
                    <a:lumMod val="40000"/>
                    <a:lumOff val="60000"/>
                  </a:schemeClr>
                </a:solidFill>
              </a:rPr>
              <a:t> </a:t>
            </a:r>
            <a:r>
              <a:rPr lang="en-US" altLang="en-US" sz="3200" dirty="0" err="1">
                <a:solidFill>
                  <a:schemeClr val="accent3">
                    <a:lumMod val="40000"/>
                    <a:lumOff val="60000"/>
                  </a:schemeClr>
                </a:solidFill>
              </a:rPr>
              <a:t>școală</a:t>
            </a:r>
            <a:r>
              <a:rPr lang="en-US" altLang="en-US" sz="3200" dirty="0">
                <a:solidFill>
                  <a:schemeClr val="accent3">
                    <a:lumMod val="40000"/>
                    <a:lumOff val="60000"/>
                  </a:schemeClr>
                </a:solidFill>
              </a:rPr>
              <a:t>, care se </a:t>
            </a:r>
            <a:r>
              <a:rPr lang="en-US" altLang="en-US" sz="3200" dirty="0" err="1">
                <a:solidFill>
                  <a:schemeClr val="accent3">
                    <a:lumMod val="40000"/>
                    <a:lumOff val="60000"/>
                  </a:schemeClr>
                </a:solidFill>
              </a:rPr>
              <a:t>întâlnesc</a:t>
            </a:r>
            <a:r>
              <a:rPr lang="en-US" altLang="en-US" sz="3200" dirty="0">
                <a:solidFill>
                  <a:schemeClr val="accent3">
                    <a:lumMod val="40000"/>
                    <a:lumOff val="60000"/>
                  </a:schemeClr>
                </a:solidFill>
              </a:rPr>
              <a:t> </a:t>
            </a:r>
            <a:r>
              <a:rPr lang="en-US" altLang="en-US" sz="3200" dirty="0" err="1">
                <a:solidFill>
                  <a:schemeClr val="accent3">
                    <a:lumMod val="40000"/>
                    <a:lumOff val="60000"/>
                  </a:schemeClr>
                </a:solidFill>
              </a:rPr>
              <a:t>ritmic</a:t>
            </a:r>
            <a:r>
              <a:rPr lang="en-US" altLang="en-US" sz="3200" dirty="0">
                <a:solidFill>
                  <a:schemeClr val="accent3">
                    <a:lumMod val="40000"/>
                    <a:lumOff val="60000"/>
                  </a:schemeClr>
                </a:solidFill>
              </a:rPr>
              <a:t> </a:t>
            </a:r>
            <a:r>
              <a:rPr lang="en-US" altLang="en-US" sz="3200" dirty="0" err="1">
                <a:solidFill>
                  <a:schemeClr val="accent3">
                    <a:lumMod val="40000"/>
                    <a:lumOff val="60000"/>
                  </a:schemeClr>
                </a:solidFill>
              </a:rPr>
              <a:t>și</a:t>
            </a:r>
            <a:r>
              <a:rPr lang="en-US" altLang="en-US" sz="3200" dirty="0">
                <a:solidFill>
                  <a:schemeClr val="accent3">
                    <a:lumMod val="40000"/>
                    <a:lumOff val="60000"/>
                  </a:schemeClr>
                </a:solidFill>
              </a:rPr>
              <a:t> </a:t>
            </a:r>
            <a:r>
              <a:rPr lang="en-US" altLang="en-US" sz="3200" dirty="0" err="1">
                <a:solidFill>
                  <a:schemeClr val="accent3">
                    <a:lumMod val="40000"/>
                    <a:lumOff val="60000"/>
                  </a:schemeClr>
                </a:solidFill>
              </a:rPr>
              <a:t>discută</a:t>
            </a:r>
            <a:r>
              <a:rPr lang="en-US" altLang="en-US" sz="3200" dirty="0">
                <a:solidFill>
                  <a:schemeClr val="accent3">
                    <a:lumMod val="40000"/>
                    <a:lumOff val="60000"/>
                  </a:schemeClr>
                </a:solidFill>
              </a:rPr>
              <a:t> </a:t>
            </a:r>
            <a:r>
              <a:rPr lang="en-US" altLang="en-US" sz="3200" dirty="0" err="1">
                <a:solidFill>
                  <a:schemeClr val="accent3">
                    <a:lumMod val="40000"/>
                    <a:lumOff val="60000"/>
                  </a:schemeClr>
                </a:solidFill>
              </a:rPr>
              <a:t>diferite</a:t>
            </a:r>
            <a:r>
              <a:rPr lang="en-US" altLang="en-US" sz="3200" dirty="0">
                <a:solidFill>
                  <a:schemeClr val="accent3">
                    <a:lumMod val="40000"/>
                    <a:lumOff val="60000"/>
                  </a:schemeClr>
                </a:solidFill>
              </a:rPr>
              <a:t> </a:t>
            </a:r>
            <a:r>
              <a:rPr lang="en-US" altLang="en-US" sz="3200" dirty="0" err="1">
                <a:solidFill>
                  <a:schemeClr val="accent3">
                    <a:lumMod val="40000"/>
                    <a:lumOff val="60000"/>
                  </a:schemeClr>
                </a:solidFill>
              </a:rPr>
              <a:t>probleme</a:t>
            </a:r>
            <a:r>
              <a:rPr lang="en-US" altLang="en-US" sz="3200" dirty="0">
                <a:solidFill>
                  <a:schemeClr val="accent3">
                    <a:lumMod val="40000"/>
                    <a:lumOff val="60000"/>
                  </a:schemeClr>
                </a:solidFill>
              </a:rPr>
              <a:t> </a:t>
            </a:r>
            <a:r>
              <a:rPr lang="en-US" altLang="en-US" sz="3200" dirty="0" err="1">
                <a:solidFill>
                  <a:schemeClr val="accent3">
                    <a:lumMod val="40000"/>
                    <a:lumOff val="60000"/>
                  </a:schemeClr>
                </a:solidFill>
              </a:rPr>
              <a:t>profesionale</a:t>
            </a:r>
            <a:endParaRPr lang="en-US" altLang="en-US" sz="3200" dirty="0">
              <a:solidFill>
                <a:schemeClr val="accent3">
                  <a:lumMod val="40000"/>
                  <a:lumOff val="60000"/>
                </a:schemeClr>
              </a:solidFill>
            </a:endParaRPr>
          </a:p>
          <a:p>
            <a:pPr lvl="1">
              <a:spcBef>
                <a:spcPts val="800"/>
              </a:spcBef>
              <a:buFont typeface="Calibri" panose="020F0502020204030204" pitchFamily="34" charset="0"/>
              <a:buChar char="•"/>
            </a:pPr>
            <a:r>
              <a:rPr lang="ro-RO" altLang="en-US" sz="3200" dirty="0" smtClean="0">
                <a:solidFill>
                  <a:schemeClr val="accent3">
                    <a:lumMod val="40000"/>
                    <a:lumOff val="60000"/>
                  </a:schemeClr>
                </a:solidFill>
              </a:rPr>
              <a:t>Nr. </a:t>
            </a:r>
            <a:r>
              <a:rPr lang="ro-RO" altLang="en-US" sz="3200" dirty="0">
                <a:solidFill>
                  <a:schemeClr val="accent3">
                    <a:lumMod val="40000"/>
                    <a:lumOff val="60000"/>
                  </a:schemeClr>
                </a:solidFill>
              </a:rPr>
              <a:t>mic de persoane (4-8) care predau aceeași disciplină sau discipline diferite</a:t>
            </a:r>
          </a:p>
          <a:p>
            <a:pPr lvl="1">
              <a:spcBef>
                <a:spcPts val="800"/>
              </a:spcBef>
              <a:buFont typeface="Calibri" panose="020F0502020204030204" pitchFamily="34" charset="0"/>
              <a:buChar char="•"/>
            </a:pPr>
            <a:r>
              <a:rPr lang="ro-RO" altLang="en-US" sz="3200" dirty="0">
                <a:solidFill>
                  <a:schemeClr val="accent3">
                    <a:lumMod val="40000"/>
                    <a:lumOff val="60000"/>
                  </a:schemeClr>
                </a:solidFill>
              </a:rPr>
              <a:t>Întâlniri minim o dată pe lună</a:t>
            </a:r>
          </a:p>
          <a:p>
            <a:pPr eaLnBrk="1" hangingPunct="1">
              <a:buFont typeface="Arial" panose="020B0604020202020204" pitchFamily="34" charset="0"/>
              <a:buNone/>
            </a:pPr>
            <a:endParaRPr lang="ro-RO" altLang="en-US" sz="3600" dirty="0"/>
          </a:p>
          <a:p>
            <a:pPr eaLnBrk="1" hangingPunct="1"/>
            <a:endParaRPr lang="ro-RO" altLang="en-US" sz="3600" dirty="0"/>
          </a:p>
        </p:txBody>
      </p:sp>
    </p:spTree>
    <p:extLst>
      <p:ext uri="{BB962C8B-B14F-4D97-AF65-F5344CB8AC3E}">
        <p14:creationId xmlns:p14="http://schemas.microsoft.com/office/powerpoint/2010/main" val="16729722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170" name="Rectangle 2" descr="Large confetti"/>
          <p:cNvSpPr>
            <a:spLocks noGrp="1" noChangeArrowheads="1"/>
          </p:cNvSpPr>
          <p:nvPr>
            <p:ph type="title"/>
          </p:nvPr>
        </p:nvSpPr>
        <p:spPr>
          <a:xfrm>
            <a:off x="3733801" y="381001"/>
            <a:ext cx="4011613" cy="817563"/>
          </a:xfrm>
        </p:spPr>
        <p:txBody>
          <a:bodyPr/>
          <a:lstStyle/>
          <a:p>
            <a:pPr eaLnBrk="1" hangingPunct="1"/>
            <a:r>
              <a:rPr lang="en-US" altLang="en-US" smtClean="0">
                <a:latin typeface="Arial Black" panose="020B0A04020102020204" pitchFamily="34" charset="0"/>
              </a:rPr>
              <a:t>DEVIZA SA</a:t>
            </a:r>
            <a:endParaRPr lang="en-US" altLang="en-US" smtClean="0"/>
          </a:p>
        </p:txBody>
      </p:sp>
      <p:sp>
        <p:nvSpPr>
          <p:cNvPr id="27651" name="Rectangle 3"/>
          <p:cNvSpPr>
            <a:spLocks noGrp="1" noChangeArrowheads="1"/>
          </p:cNvSpPr>
          <p:nvPr>
            <p:ph idx="1"/>
          </p:nvPr>
        </p:nvSpPr>
        <p:spPr>
          <a:xfrm>
            <a:off x="2209800" y="1752600"/>
            <a:ext cx="7772400" cy="990600"/>
          </a:xfrm>
        </p:spPr>
        <p:txBody>
          <a:bodyPr>
            <a:normAutofit lnSpcReduction="10000"/>
          </a:bodyPr>
          <a:lstStyle/>
          <a:p>
            <a:pPr marL="0" indent="0" algn="ctr">
              <a:lnSpc>
                <a:spcPct val="90000"/>
              </a:lnSpc>
              <a:buNone/>
            </a:pPr>
            <a:r>
              <a:rPr lang="en-US" altLang="en-US" sz="3600"/>
              <a:t>“</a:t>
            </a:r>
            <a:r>
              <a:rPr lang="ro-RO" altLang="en-US" sz="3600" i="1"/>
              <a:t>Î</a:t>
            </a:r>
            <a:r>
              <a:rPr lang="en-US" altLang="en-US" sz="3600" i="1"/>
              <a:t>nv</a:t>
            </a:r>
            <a:r>
              <a:rPr lang="ro-RO" altLang="en-US" sz="3600" i="1"/>
              <a:t>ățar</a:t>
            </a:r>
            <a:r>
              <a:rPr lang="en-US" altLang="en-US" sz="3600" i="1"/>
              <a:t>ea prin ac</a:t>
            </a:r>
            <a:r>
              <a:rPr lang="ro-RO" altLang="en-US" sz="3600" i="1"/>
              <a:t>ț</a:t>
            </a:r>
            <a:r>
              <a:rPr lang="en-US" altLang="en-US" sz="3600" i="1"/>
              <a:t>iune </a:t>
            </a:r>
            <a:r>
              <a:rPr lang="ro-RO" altLang="en-US" sz="3600" i="1"/>
              <a:t>î</a:t>
            </a:r>
            <a:r>
              <a:rPr lang="en-US" altLang="en-US" sz="3600" i="1"/>
              <a:t>ntr-un cadru social</a:t>
            </a:r>
            <a:r>
              <a:rPr lang="en-US" altLang="en-US" sz="3600"/>
              <a:t>”</a:t>
            </a:r>
          </a:p>
        </p:txBody>
      </p:sp>
      <p:pic>
        <p:nvPicPr>
          <p:cNvPr id="7172" name="Picture 3" descr="D:\master\learning by doing.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7389" y="2819400"/>
            <a:ext cx="8277225" cy="369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64475976"/>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7651">
                                            <p:txEl>
                                              <p:pRg st="0" end="0"/>
                                            </p:txEl>
                                          </p:spTgt>
                                        </p:tgtEl>
                                        <p:attrNameLst>
                                          <p:attrName>style.visibility</p:attrName>
                                        </p:attrNameLst>
                                      </p:cBhvr>
                                      <p:to>
                                        <p:strVal val="visible"/>
                                      </p:to>
                                    </p:set>
                                    <p:anim calcmode="lin" valueType="num">
                                      <p:cBhvr additive="base">
                                        <p:cTn id="7" dur="500" fill="hold"/>
                                        <p:tgtEl>
                                          <p:spTgt spid="27651">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7651">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1" grpId="0" build="p" autoUpdateAnimBg="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lstStyle/>
          <a:p>
            <a:pPr eaLnBrk="1" hangingPunct="1"/>
            <a:r>
              <a:rPr lang="ro-RO" altLang="en-US" smtClean="0"/>
              <a:t>Instrumente ale reflecţiei</a:t>
            </a:r>
          </a:p>
        </p:txBody>
      </p:sp>
      <p:sp>
        <p:nvSpPr>
          <p:cNvPr id="43011" name="Content Placeholder 2"/>
          <p:cNvSpPr>
            <a:spLocks noGrp="1"/>
          </p:cNvSpPr>
          <p:nvPr>
            <p:ph idx="1"/>
          </p:nvPr>
        </p:nvSpPr>
        <p:spPr/>
        <p:txBody>
          <a:bodyPr>
            <a:normAutofit lnSpcReduction="10000"/>
          </a:bodyPr>
          <a:lstStyle/>
          <a:p>
            <a:pPr eaLnBrk="1" hangingPunct="1"/>
            <a:r>
              <a:rPr lang="ro-RO" altLang="en-US" sz="3600" dirty="0"/>
              <a:t>Grupul de practică reflexivă</a:t>
            </a:r>
          </a:p>
          <a:p>
            <a:pPr lvl="1">
              <a:spcBef>
                <a:spcPts val="800"/>
              </a:spcBef>
              <a:buFont typeface="Calibri" panose="020F0502020204030204" pitchFamily="34" charset="0"/>
              <a:buChar char="•"/>
            </a:pPr>
            <a:r>
              <a:rPr lang="ro-RO" altLang="en-US" sz="3200" dirty="0">
                <a:solidFill>
                  <a:schemeClr val="accent3">
                    <a:lumMod val="40000"/>
                    <a:lumOff val="60000"/>
                  </a:schemeClr>
                </a:solidFill>
              </a:rPr>
              <a:t>Fiecare întâlnire are o agendă și un responsabil</a:t>
            </a:r>
          </a:p>
          <a:p>
            <a:pPr lvl="1">
              <a:spcBef>
                <a:spcPts val="800"/>
              </a:spcBef>
              <a:buFont typeface="Calibri" panose="020F0502020204030204" pitchFamily="34" charset="0"/>
              <a:buChar char="•"/>
            </a:pPr>
            <a:r>
              <a:rPr lang="ro-RO" altLang="en-US" sz="3200" dirty="0">
                <a:solidFill>
                  <a:schemeClr val="accent3">
                    <a:lumMod val="40000"/>
                    <a:lumOff val="60000"/>
                  </a:schemeClr>
                </a:solidFill>
              </a:rPr>
              <a:t>Preferabil să fie moderat de un consultant/ consilier/ coach, preferabil din afara grupului</a:t>
            </a:r>
          </a:p>
          <a:p>
            <a:pPr lvl="1">
              <a:spcBef>
                <a:spcPts val="800"/>
              </a:spcBef>
              <a:buFont typeface="Calibri" panose="020F0502020204030204" pitchFamily="34" charset="0"/>
              <a:buChar char="•"/>
            </a:pPr>
            <a:r>
              <a:rPr lang="ro-RO" altLang="en-US" sz="3200" dirty="0">
                <a:solidFill>
                  <a:schemeClr val="accent3">
                    <a:lumMod val="40000"/>
                    <a:lumOff val="60000"/>
                  </a:schemeClr>
                </a:solidFill>
              </a:rPr>
              <a:t>Își stabilesc propriile reguli, obiective, rezultate dorite și calendar de lucru</a:t>
            </a:r>
          </a:p>
          <a:p>
            <a:pPr eaLnBrk="1" hangingPunct="1"/>
            <a:endParaRPr lang="ro-RO" altLang="en-US" sz="3600" dirty="0"/>
          </a:p>
          <a:p>
            <a:pPr eaLnBrk="1" hangingPunct="1"/>
            <a:endParaRPr lang="ro-RO" altLang="en-US" sz="3600" dirty="0"/>
          </a:p>
        </p:txBody>
      </p:sp>
    </p:spTree>
    <p:extLst>
      <p:ext uri="{BB962C8B-B14F-4D97-AF65-F5344CB8AC3E}">
        <p14:creationId xmlns:p14="http://schemas.microsoft.com/office/powerpoint/2010/main" val="5824462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lstStyle/>
          <a:p>
            <a:pPr eaLnBrk="1" hangingPunct="1"/>
            <a:r>
              <a:rPr lang="ro-RO" altLang="en-US" smtClean="0"/>
              <a:t>Rezultate la nivel organizaţional</a:t>
            </a:r>
          </a:p>
        </p:txBody>
      </p:sp>
      <p:sp>
        <p:nvSpPr>
          <p:cNvPr id="44035" name="Content Placeholder 2"/>
          <p:cNvSpPr>
            <a:spLocks noGrp="1"/>
          </p:cNvSpPr>
          <p:nvPr>
            <p:ph idx="1"/>
          </p:nvPr>
        </p:nvSpPr>
        <p:spPr/>
        <p:txBody>
          <a:bodyPr/>
          <a:lstStyle/>
          <a:p>
            <a:pPr eaLnBrk="1" hangingPunct="1"/>
            <a:r>
              <a:rPr lang="ro-RO" altLang="en-US" b="1" dirty="0" smtClean="0">
                <a:solidFill>
                  <a:schemeClr val="accent3">
                    <a:lumMod val="40000"/>
                    <a:lumOff val="60000"/>
                  </a:schemeClr>
                </a:solidFill>
                <a:latin typeface="Verdana" panose="020B0604030504040204" pitchFamily="34" charset="0"/>
                <a:ea typeface="Verdana" panose="020B0604030504040204" pitchFamily="34" charset="0"/>
                <a:cs typeface="Verdana" panose="020B0604030504040204" pitchFamily="34" charset="0"/>
              </a:rPr>
              <a:t>KAY (schimbare) + ZEN (bun) =</a:t>
            </a:r>
            <a:r>
              <a:rPr lang="ro-RO" altLang="en-US" sz="4000" b="1" dirty="0">
                <a:solidFill>
                  <a:schemeClr val="accent3">
                    <a:lumMod val="40000"/>
                    <a:lumOff val="60000"/>
                  </a:schemeClr>
                </a:solidFill>
                <a:latin typeface="Verdana" panose="020B0604030504040204" pitchFamily="34" charset="0"/>
                <a:ea typeface="Verdana" panose="020B0604030504040204" pitchFamily="34" charset="0"/>
                <a:cs typeface="Verdana" panose="020B0604030504040204" pitchFamily="34" charset="0"/>
              </a:rPr>
              <a:t> </a:t>
            </a:r>
            <a:r>
              <a:rPr lang="ro-RO" altLang="en-US" b="1" dirty="0" smtClean="0">
                <a:solidFill>
                  <a:schemeClr val="accent3">
                    <a:lumMod val="40000"/>
                    <a:lumOff val="60000"/>
                  </a:schemeClr>
                </a:solidFill>
                <a:latin typeface="Verdana" panose="020B0604030504040204" pitchFamily="34" charset="0"/>
                <a:ea typeface="Verdana" panose="020B0604030504040204" pitchFamily="34" charset="0"/>
                <a:cs typeface="Verdana" panose="020B0604030504040204" pitchFamily="34" charset="0"/>
              </a:rPr>
              <a:t>KAYZEN (îmbunătățire continuă)</a:t>
            </a:r>
          </a:p>
          <a:p>
            <a:pPr eaLnBrk="1" hangingPunct="1"/>
            <a:r>
              <a:rPr lang="ro-RO" altLang="en-US" b="1" dirty="0" smtClean="0">
                <a:solidFill>
                  <a:schemeClr val="accent3">
                    <a:lumMod val="40000"/>
                    <a:lumOff val="60000"/>
                  </a:schemeClr>
                </a:solidFill>
                <a:latin typeface="Verdana" panose="020B0604030504040204" pitchFamily="34" charset="0"/>
                <a:ea typeface="Verdana" panose="020B0604030504040204" pitchFamily="34" charset="0"/>
                <a:cs typeface="Verdana" panose="020B0604030504040204" pitchFamily="34" charset="0"/>
              </a:rPr>
              <a:t>10 reguli kaizen</a:t>
            </a:r>
          </a:p>
        </p:txBody>
      </p:sp>
    </p:spTree>
    <p:extLst>
      <p:ext uri="{BB962C8B-B14F-4D97-AF65-F5344CB8AC3E}">
        <p14:creationId xmlns:p14="http://schemas.microsoft.com/office/powerpoint/2010/main" val="51594846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lstStyle/>
          <a:p>
            <a:pPr eaLnBrk="1" hangingPunct="1"/>
            <a:r>
              <a:rPr lang="ro-RO" altLang="en-US" smtClean="0"/>
              <a:t>Rezultate la nivel organizaţional</a:t>
            </a:r>
          </a:p>
        </p:txBody>
      </p:sp>
      <p:sp>
        <p:nvSpPr>
          <p:cNvPr id="45059" name="Content Placeholder 2"/>
          <p:cNvSpPr>
            <a:spLocks noGrp="1"/>
          </p:cNvSpPr>
          <p:nvPr>
            <p:ph idx="1"/>
          </p:nvPr>
        </p:nvSpPr>
        <p:spPr/>
        <p:txBody>
          <a:bodyPr/>
          <a:lstStyle/>
          <a:p>
            <a:pPr>
              <a:buNone/>
            </a:pPr>
            <a:r>
              <a:rPr lang="ro-RO" altLang="en-US" dirty="0"/>
              <a:t>1.Chestionează status quo-ul. Dacă ceva e stricat îl reparăm, iar dacă ceva funcționează îl facem și mai bun.</a:t>
            </a:r>
          </a:p>
          <a:p>
            <a:pPr>
              <a:buNone/>
            </a:pPr>
            <a:endParaRPr lang="ro-RO" altLang="en-US" dirty="0"/>
          </a:p>
          <a:p>
            <a:pPr marL="0" indent="0">
              <a:buNone/>
            </a:pPr>
            <a:r>
              <a:rPr lang="ro-RO" altLang="en-US" dirty="0" smtClean="0"/>
              <a:t>2. Gândește-te la cum să faci în loc de a te gândi la de ce nu se poate face. Cu cât gândim mai mulți așa, cu atât reușim să facem schimbările mai repede.</a:t>
            </a:r>
          </a:p>
          <a:p>
            <a:pPr marL="0" indent="0">
              <a:buNone/>
            </a:pPr>
            <a:endParaRPr lang="ro-RO" altLang="en-US" dirty="0" smtClean="0"/>
          </a:p>
          <a:p>
            <a:pPr marL="0" indent="0">
              <a:buNone/>
            </a:pPr>
            <a:r>
              <a:rPr lang="ro-RO" altLang="en-US" dirty="0" smtClean="0"/>
              <a:t>3. Încetează să cauți scuze și începe să-ți chestionezi practicile. Când greșim căutăm cauza, aplicăm buna gospodărire, standardizăm sau ne căim și ne îndreptăm comportamentul.</a:t>
            </a:r>
          </a:p>
          <a:p>
            <a:pPr marL="0" indent="0">
              <a:buNone/>
            </a:pPr>
            <a:endParaRPr lang="ro-RO" altLang="en-US" dirty="0" smtClean="0"/>
          </a:p>
        </p:txBody>
      </p:sp>
    </p:spTree>
    <p:extLst>
      <p:ext uri="{BB962C8B-B14F-4D97-AF65-F5344CB8AC3E}">
        <p14:creationId xmlns:p14="http://schemas.microsoft.com/office/powerpoint/2010/main" val="34285810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p:txBody>
          <a:bodyPr/>
          <a:lstStyle/>
          <a:p>
            <a:pPr eaLnBrk="1" hangingPunct="1"/>
            <a:r>
              <a:rPr lang="ro-RO" altLang="en-US" smtClean="0"/>
              <a:t>Rezultate la nivel organizaţional</a:t>
            </a:r>
          </a:p>
        </p:txBody>
      </p:sp>
      <p:sp>
        <p:nvSpPr>
          <p:cNvPr id="46083" name="Content Placeholder 2"/>
          <p:cNvSpPr>
            <a:spLocks noGrp="1"/>
          </p:cNvSpPr>
          <p:nvPr>
            <p:ph idx="1"/>
          </p:nvPr>
        </p:nvSpPr>
        <p:spPr/>
        <p:txBody>
          <a:bodyPr>
            <a:normAutofit fontScale="85000" lnSpcReduction="20000"/>
          </a:bodyPr>
          <a:lstStyle/>
          <a:p>
            <a:pPr marL="0" indent="0">
              <a:buNone/>
            </a:pPr>
            <a:r>
              <a:rPr lang="ro-RO" altLang="en-US" sz="2600" dirty="0"/>
              <a:t>4. Nu căuta perfecțiunea imediată. Misiunea noastră e să ne îmbunătățim rapid, iar și iar</a:t>
            </a:r>
            <a:r>
              <a:rPr lang="ro-RO" altLang="en-US" sz="2600" dirty="0" smtClean="0"/>
              <a:t>.</a:t>
            </a:r>
          </a:p>
          <a:p>
            <a:pPr marL="0" indent="0">
              <a:buNone/>
            </a:pPr>
            <a:endParaRPr lang="ro-RO" altLang="en-US" sz="2600" dirty="0" smtClean="0"/>
          </a:p>
          <a:p>
            <a:pPr marL="0" indent="0">
              <a:buNone/>
            </a:pPr>
            <a:endParaRPr lang="ro-RO" altLang="en-US" sz="2600" dirty="0"/>
          </a:p>
          <a:p>
            <a:pPr marL="0" indent="0">
              <a:buNone/>
            </a:pPr>
            <a:r>
              <a:rPr lang="ro-RO" altLang="en-US" sz="2600" dirty="0"/>
              <a:t>5. Corectează greșelile imediat. Aplicăm chiar și o soluție temporară și apoi cerem ajutor mai complex, mai întâi oprim sângerarea și apoi mergem la chirurgie</a:t>
            </a:r>
            <a:r>
              <a:rPr lang="ro-RO" altLang="en-US" sz="2600" dirty="0" smtClean="0"/>
              <a:t>.</a:t>
            </a:r>
          </a:p>
          <a:p>
            <a:pPr marL="0" indent="0">
              <a:buNone/>
            </a:pPr>
            <a:endParaRPr lang="ro-RO" altLang="en-US" sz="2600" dirty="0" smtClean="0"/>
          </a:p>
          <a:p>
            <a:pPr marL="0" indent="0">
              <a:buNone/>
            </a:pPr>
            <a:endParaRPr lang="ro-RO" altLang="en-US" sz="2600" dirty="0"/>
          </a:p>
          <a:p>
            <a:pPr marL="0" indent="0">
              <a:buNone/>
            </a:pPr>
            <a:r>
              <a:rPr lang="ro-RO" altLang="en-US" sz="2600" dirty="0"/>
              <a:t>6. Nu cheltui bani cu kaizen. Caută toate variantele de a rezolva problema ieftin sau fără cost și doar dacă nu ai găsit nici o alternativă ia în calcul cheltuirea banilor.</a:t>
            </a:r>
          </a:p>
          <a:p>
            <a:pPr marL="0" indent="0">
              <a:buNone/>
            </a:pPr>
            <a:endParaRPr lang="ro-RO" altLang="en-US" sz="3000" dirty="0"/>
          </a:p>
        </p:txBody>
      </p:sp>
    </p:spTree>
    <p:extLst>
      <p:ext uri="{BB962C8B-B14F-4D97-AF65-F5344CB8AC3E}">
        <p14:creationId xmlns:p14="http://schemas.microsoft.com/office/powerpoint/2010/main" val="334620915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p:txBody>
          <a:bodyPr/>
          <a:lstStyle/>
          <a:p>
            <a:pPr eaLnBrk="1" hangingPunct="1"/>
            <a:r>
              <a:rPr lang="ro-RO" altLang="en-US" smtClean="0"/>
              <a:t>Rezultate la nivel organizaţional</a:t>
            </a:r>
          </a:p>
        </p:txBody>
      </p:sp>
      <p:sp>
        <p:nvSpPr>
          <p:cNvPr id="47107" name="Content Placeholder 2"/>
          <p:cNvSpPr>
            <a:spLocks noGrp="1"/>
          </p:cNvSpPr>
          <p:nvPr>
            <p:ph idx="1"/>
          </p:nvPr>
        </p:nvSpPr>
        <p:spPr/>
        <p:txBody>
          <a:bodyPr/>
          <a:lstStyle/>
          <a:p>
            <a:pPr marL="0" indent="0">
              <a:buNone/>
            </a:pPr>
            <a:r>
              <a:rPr lang="ro-RO" altLang="en-US" dirty="0" smtClean="0"/>
              <a:t>7. Vei deveni înțelept când dai de greu. Nu fugim la greu ci ne admitem greșelile dacă e cazul și apoi ne confruntăm uniți cu problemele.</a:t>
            </a:r>
          </a:p>
          <a:p>
            <a:pPr marL="0" indent="0">
              <a:buNone/>
            </a:pPr>
            <a:endParaRPr lang="ro-RO" altLang="en-US" dirty="0" smtClean="0"/>
          </a:p>
          <a:p>
            <a:pPr marL="0" indent="0">
              <a:buNone/>
            </a:pPr>
            <a:r>
              <a:rPr lang="ro-RO" altLang="en-US" dirty="0" smtClean="0"/>
              <a:t>8. Întreabă de ce de 5 ori și caută cauza-rădăcină.  Poate fi provocator să facem analize complicate, dar cel mai adesea putem afla ce a generat o problemă cu 5 de ce.</a:t>
            </a:r>
          </a:p>
          <a:p>
            <a:pPr marL="0" indent="0">
              <a:buNone/>
            </a:pPr>
            <a:endParaRPr lang="ro-RO" altLang="en-US" dirty="0" smtClean="0"/>
          </a:p>
        </p:txBody>
      </p:sp>
    </p:spTree>
    <p:extLst>
      <p:ext uri="{BB962C8B-B14F-4D97-AF65-F5344CB8AC3E}">
        <p14:creationId xmlns:p14="http://schemas.microsoft.com/office/powerpoint/2010/main" val="219555731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p:cNvSpPr>
          <p:nvPr>
            <p:ph type="title"/>
          </p:nvPr>
        </p:nvSpPr>
        <p:spPr/>
        <p:txBody>
          <a:bodyPr/>
          <a:lstStyle/>
          <a:p>
            <a:pPr eaLnBrk="1" hangingPunct="1"/>
            <a:r>
              <a:rPr lang="ro-RO" altLang="en-US" smtClean="0"/>
              <a:t>Rezultate la nivel organizaţional</a:t>
            </a:r>
          </a:p>
        </p:txBody>
      </p:sp>
      <p:sp>
        <p:nvSpPr>
          <p:cNvPr id="48131" name="Content Placeholder 2"/>
          <p:cNvSpPr>
            <a:spLocks noGrp="1"/>
          </p:cNvSpPr>
          <p:nvPr>
            <p:ph idx="1"/>
          </p:nvPr>
        </p:nvSpPr>
        <p:spPr/>
        <p:txBody>
          <a:bodyPr/>
          <a:lstStyle/>
          <a:p>
            <a:pPr marL="0" indent="0">
              <a:buNone/>
            </a:pPr>
            <a:r>
              <a:rPr lang="ro-RO" altLang="en-US" dirty="0" smtClean="0"/>
              <a:t>9. Caută înțelepciunea a 10 oameni mai degrabă decât cunoștințele unuia. Oricât de geniali suntem, dacă îi ascultăm activ pe ceilalți realizăm kaizen de 10 ori mai rapid.</a:t>
            </a:r>
          </a:p>
          <a:p>
            <a:pPr marL="0" indent="0">
              <a:buNone/>
            </a:pPr>
            <a:endParaRPr lang="ro-RO" altLang="en-US" dirty="0"/>
          </a:p>
          <a:p>
            <a:pPr marL="0" indent="0">
              <a:buNone/>
            </a:pPr>
            <a:endParaRPr lang="ro-RO" altLang="en-US" dirty="0" smtClean="0"/>
          </a:p>
          <a:p>
            <a:pPr marL="0" indent="0">
              <a:buNone/>
            </a:pPr>
            <a:endParaRPr lang="ro-RO" altLang="en-US" dirty="0" smtClean="0"/>
          </a:p>
          <a:p>
            <a:pPr marL="0" indent="0">
              <a:buNone/>
            </a:pPr>
            <a:r>
              <a:rPr lang="ro-RO" altLang="en-US" dirty="0" smtClean="0"/>
              <a:t>10. Ține minte că oportunitățile pentru kaizen sunt infinite. Dacă ne amintim din toate cele 10 reguli măcar aceasta înseamnă că ne-am setat mental pentru kaizen și știm că nu se termină niciodată.</a:t>
            </a:r>
          </a:p>
          <a:p>
            <a:pPr marL="0" indent="0">
              <a:buNone/>
            </a:pPr>
            <a:endParaRPr lang="ro-RO" altLang="en-US" dirty="0" smtClean="0"/>
          </a:p>
          <a:p>
            <a:pPr marL="0" indent="0">
              <a:buNone/>
            </a:pPr>
            <a:endParaRPr lang="ro-RO" altLang="en-US" dirty="0" smtClean="0"/>
          </a:p>
        </p:txBody>
      </p:sp>
    </p:spTree>
    <p:extLst>
      <p:ext uri="{BB962C8B-B14F-4D97-AF65-F5344CB8AC3E}">
        <p14:creationId xmlns:p14="http://schemas.microsoft.com/office/powerpoint/2010/main" val="96614088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pPr eaLnBrk="1" hangingPunct="1"/>
            <a:r>
              <a:rPr lang="ro-RO" altLang="en-US" smtClean="0"/>
              <a:t>Rezultate la nivel organizaţional</a:t>
            </a:r>
          </a:p>
        </p:txBody>
      </p:sp>
      <p:sp>
        <p:nvSpPr>
          <p:cNvPr id="49155" name="Content Placeholder 2"/>
          <p:cNvSpPr>
            <a:spLocks noGrp="1"/>
          </p:cNvSpPr>
          <p:nvPr>
            <p:ph idx="1"/>
          </p:nvPr>
        </p:nvSpPr>
        <p:spPr/>
        <p:txBody>
          <a:bodyPr/>
          <a:lstStyle/>
          <a:p>
            <a:pPr eaLnBrk="1" hangingPunct="1"/>
            <a:r>
              <a:rPr lang="ro-RO" altLang="en-US" smtClean="0"/>
              <a:t>Cultura organizaţiei care învaţă</a:t>
            </a:r>
          </a:p>
          <a:p>
            <a:pPr eaLnBrk="1" hangingPunct="1"/>
            <a:r>
              <a:rPr lang="ro-RO" altLang="en-US" smtClean="0"/>
              <a:t>Îmbunătăţire continuă</a:t>
            </a:r>
          </a:p>
          <a:p>
            <a:pPr eaLnBrk="1" hangingPunct="1"/>
            <a:r>
              <a:rPr lang="ro-RO" altLang="en-US" smtClean="0"/>
              <a:t>Schimbări nu doar la nivel de acţiune, ci şi la nivel de strategie instituţională</a:t>
            </a:r>
          </a:p>
          <a:p>
            <a:pPr eaLnBrk="1" hangingPunct="1"/>
            <a:r>
              <a:rPr lang="ro-RO" altLang="en-US" smtClean="0"/>
              <a:t>Profesionalism şi performanţă în predare</a:t>
            </a:r>
          </a:p>
          <a:p>
            <a:pPr eaLnBrk="1" hangingPunct="1"/>
            <a:r>
              <a:rPr lang="ro-RO" altLang="en-US" smtClean="0"/>
              <a:t>Calitate crescută a învăţării</a:t>
            </a:r>
          </a:p>
          <a:p>
            <a:pPr eaLnBrk="1" hangingPunct="1"/>
            <a:r>
              <a:rPr lang="ro-RO" altLang="en-US" smtClean="0"/>
              <a:t>Şcoala devine o organizaţie inteligentă</a:t>
            </a:r>
          </a:p>
          <a:p>
            <a:pPr eaLnBrk="1" hangingPunct="1">
              <a:buFont typeface="Arial" panose="020B0604020202020204" pitchFamily="34" charset="0"/>
              <a:buNone/>
            </a:pPr>
            <a:endParaRPr lang="ro-RO" altLang="en-US" smtClean="0"/>
          </a:p>
        </p:txBody>
      </p:sp>
    </p:spTree>
    <p:extLst>
      <p:ext uri="{BB962C8B-B14F-4D97-AF65-F5344CB8AC3E}">
        <p14:creationId xmlns:p14="http://schemas.microsoft.com/office/powerpoint/2010/main" val="11081201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p:cNvSpPr>
          <p:nvPr>
            <p:ph type="title"/>
          </p:nvPr>
        </p:nvSpPr>
        <p:spPr/>
        <p:txBody>
          <a:bodyPr/>
          <a:lstStyle/>
          <a:p>
            <a:pPr eaLnBrk="1" hangingPunct="1"/>
            <a:r>
              <a:rPr lang="ro-RO" altLang="en-US" smtClean="0"/>
              <a:t>De ce nu le place copiilor şcoala?</a:t>
            </a:r>
          </a:p>
        </p:txBody>
      </p:sp>
      <p:sp>
        <p:nvSpPr>
          <p:cNvPr id="3" name="Content Placeholder 2"/>
          <p:cNvSpPr>
            <a:spLocks noGrp="1"/>
          </p:cNvSpPr>
          <p:nvPr>
            <p:ph idx="1"/>
          </p:nvPr>
        </p:nvSpPr>
        <p:spPr/>
        <p:txBody>
          <a:bodyPr rtlCol="0">
            <a:normAutofit/>
          </a:bodyPr>
          <a:lstStyle/>
          <a:p>
            <a:pPr>
              <a:defRPr/>
            </a:pPr>
            <a:r>
              <a:rPr lang="ro-RO" dirty="0" smtClean="0"/>
              <a:t>Daniel Willingham – </a:t>
            </a:r>
            <a:r>
              <a:rPr lang="ro-RO" i="1" dirty="0" smtClean="0"/>
              <a:t>Why Do</a:t>
            </a:r>
            <a:r>
              <a:rPr lang="ro-RO" i="1" dirty="0" smtClean="0">
                <a:latin typeface="+mj-lt"/>
              </a:rPr>
              <a:t>n</a:t>
            </a:r>
            <a:r>
              <a:rPr lang="ro-RO" i="1" dirty="0" smtClean="0">
                <a:latin typeface="+mj-lt"/>
                <a:ea typeface="Verdana"/>
                <a:cs typeface="Verdana"/>
              </a:rPr>
              <a:t>‘t Students Like School? Because the Mind Is Not Designed for Thinking</a:t>
            </a:r>
            <a:r>
              <a:rPr lang="ro-RO" dirty="0" smtClean="0">
                <a:latin typeface="+mj-lt"/>
                <a:ea typeface="Verdana"/>
                <a:cs typeface="Verdana"/>
              </a:rPr>
              <a:t>, American Educator, Spring, 2009</a:t>
            </a:r>
            <a:endParaRPr lang="ro-RO" dirty="0">
              <a:latin typeface="+mj-lt"/>
            </a:endParaRPr>
          </a:p>
        </p:txBody>
      </p:sp>
    </p:spTree>
    <p:extLst>
      <p:ext uri="{BB962C8B-B14F-4D97-AF65-F5344CB8AC3E}">
        <p14:creationId xmlns:p14="http://schemas.microsoft.com/office/powerpoint/2010/main" val="376381727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lstStyle/>
          <a:p>
            <a:pPr eaLnBrk="1" hangingPunct="1"/>
            <a:r>
              <a:rPr lang="ro-RO" altLang="en-US" smtClean="0"/>
              <a:t>De ce nu le place copiilor şcoala?</a:t>
            </a:r>
          </a:p>
        </p:txBody>
      </p:sp>
      <p:sp>
        <p:nvSpPr>
          <p:cNvPr id="51203" name="Content Placeholder 2"/>
          <p:cNvSpPr>
            <a:spLocks noGrp="1"/>
          </p:cNvSpPr>
          <p:nvPr>
            <p:ph idx="1"/>
          </p:nvPr>
        </p:nvSpPr>
        <p:spPr>
          <a:xfrm>
            <a:off x="1103312" y="2052918"/>
            <a:ext cx="10354518" cy="4195481"/>
          </a:xfrm>
        </p:spPr>
        <p:txBody>
          <a:bodyPr/>
          <a:lstStyle/>
          <a:p>
            <a:pPr eaLnBrk="1" hangingPunct="1"/>
            <a:r>
              <a:rPr lang="ro-RO" altLang="en-US" dirty="0" smtClean="0"/>
              <a:t>Creierul nu este programat pentru gândire ci pentru a ne salva de gândire</a:t>
            </a:r>
          </a:p>
          <a:p>
            <a:pPr eaLnBrk="1" hangingPunct="1"/>
            <a:r>
              <a:rPr lang="ro-RO" altLang="en-US" dirty="0" smtClean="0"/>
              <a:t>Creierul sprijină funcţionarea unor funcţii mai eficiente decât gândirea (ex. </a:t>
            </a:r>
            <a:r>
              <a:rPr lang="ro-RO" altLang="en-US" i="1" dirty="0" smtClean="0"/>
              <a:t>Văzul</a:t>
            </a:r>
            <a:r>
              <a:rPr lang="ro-RO" altLang="en-US" dirty="0" smtClean="0"/>
              <a:t>)</a:t>
            </a:r>
          </a:p>
          <a:p>
            <a:pPr eaLnBrk="1" hangingPunct="1"/>
            <a:r>
              <a:rPr lang="ro-RO" altLang="en-US" dirty="0" smtClean="0"/>
              <a:t>Oamenilor le place să rezolve probleme dar nu din cele de nerezolvat</a:t>
            </a:r>
          </a:p>
          <a:p>
            <a:pPr eaLnBrk="1" hangingPunct="1"/>
            <a:r>
              <a:rPr lang="ro-RO" altLang="en-US" dirty="0" smtClean="0"/>
              <a:t>Gândirea este un proces lent, care cere efort şi este incertă</a:t>
            </a:r>
          </a:p>
        </p:txBody>
      </p:sp>
    </p:spTree>
    <p:extLst>
      <p:ext uri="{BB962C8B-B14F-4D97-AF65-F5344CB8AC3E}">
        <p14:creationId xmlns:p14="http://schemas.microsoft.com/office/powerpoint/2010/main" val="349433386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p:txBody>
          <a:bodyPr/>
          <a:lstStyle/>
          <a:p>
            <a:pPr eaLnBrk="1" hangingPunct="1"/>
            <a:r>
              <a:rPr lang="ro-RO" altLang="en-US" smtClean="0"/>
              <a:t>De ce nu le place copiilor şcoala?</a:t>
            </a:r>
          </a:p>
        </p:txBody>
      </p:sp>
      <p:sp>
        <p:nvSpPr>
          <p:cNvPr id="52227" name="Content Placeholder 2"/>
          <p:cNvSpPr>
            <a:spLocks noGrp="1"/>
          </p:cNvSpPr>
          <p:nvPr>
            <p:ph idx="1"/>
          </p:nvPr>
        </p:nvSpPr>
        <p:spPr>
          <a:xfrm>
            <a:off x="1103312" y="2052918"/>
            <a:ext cx="10282956" cy="4195481"/>
          </a:xfrm>
        </p:spPr>
        <p:txBody>
          <a:bodyPr/>
          <a:lstStyle/>
          <a:p>
            <a:pPr eaLnBrk="1" hangingPunct="1">
              <a:lnSpc>
                <a:spcPct val="90000"/>
              </a:lnSpc>
            </a:pPr>
            <a:r>
              <a:rPr lang="ro-RO" altLang="en-US" dirty="0" smtClean="0"/>
              <a:t>Memoria este un proces mai de încredere decât gândirea pentru că oferă răspunsuri rapide şi fără efort</a:t>
            </a:r>
          </a:p>
          <a:p>
            <a:pPr eaLnBrk="1" hangingPunct="1">
              <a:lnSpc>
                <a:spcPct val="90000"/>
              </a:lnSpc>
            </a:pPr>
            <a:r>
              <a:rPr lang="ro-RO" altLang="en-US" dirty="0" smtClean="0"/>
              <a:t>Memoria conţine cunoştinţe factuale şi cunoştinţe procedurale</a:t>
            </a:r>
          </a:p>
          <a:p>
            <a:pPr eaLnBrk="1" hangingPunct="1">
              <a:lnSpc>
                <a:spcPct val="90000"/>
              </a:lnSpc>
            </a:pPr>
            <a:r>
              <a:rPr lang="ro-RO" altLang="en-US" dirty="0" smtClean="0"/>
              <a:t>Cu ajutorul memoriei putem funcţiona </a:t>
            </a:r>
            <a:r>
              <a:rPr lang="ro-RO" altLang="en-US" i="1" dirty="0" smtClean="0"/>
              <a:t>pe pilot automat</a:t>
            </a:r>
            <a:endParaRPr lang="ro-RO" altLang="en-US" dirty="0" smtClean="0"/>
          </a:p>
          <a:p>
            <a:pPr eaLnBrk="1" hangingPunct="1">
              <a:lnSpc>
                <a:spcPct val="90000"/>
              </a:lnSpc>
            </a:pPr>
            <a:r>
              <a:rPr lang="ro-RO" altLang="en-US" dirty="0" smtClean="0"/>
              <a:t>Gândirea critică se bazează pe cunoştinţe (excepţie gânditorii experţi)</a:t>
            </a:r>
          </a:p>
        </p:txBody>
      </p:sp>
    </p:spTree>
    <p:extLst>
      <p:ext uri="{BB962C8B-B14F-4D97-AF65-F5344CB8AC3E}">
        <p14:creationId xmlns:p14="http://schemas.microsoft.com/office/powerpoint/2010/main" val="1702998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descr="Large confetti"/>
          <p:cNvSpPr>
            <a:spLocks noGrp="1" noChangeArrowheads="1"/>
          </p:cNvSpPr>
          <p:nvPr>
            <p:ph type="title"/>
          </p:nvPr>
        </p:nvSpPr>
        <p:spPr>
          <a:xfrm>
            <a:off x="4419600" y="304801"/>
            <a:ext cx="3886200" cy="817563"/>
          </a:xfrm>
        </p:spPr>
        <p:txBody>
          <a:bodyPr/>
          <a:lstStyle/>
          <a:p>
            <a:pPr eaLnBrk="1" hangingPunct="1"/>
            <a:r>
              <a:rPr lang="en-US" altLang="en-US" b="1" smtClean="0"/>
              <a:t>FILO</a:t>
            </a:r>
            <a:r>
              <a:rPr lang="ro-RO" altLang="en-US" b="1" smtClean="0"/>
              <a:t>Z</a:t>
            </a:r>
            <a:r>
              <a:rPr lang="en-US" altLang="en-US" b="1" smtClean="0"/>
              <a:t>OFIA</a:t>
            </a:r>
          </a:p>
        </p:txBody>
      </p:sp>
      <p:sp>
        <p:nvSpPr>
          <p:cNvPr id="28675" name="Rectangle 3"/>
          <p:cNvSpPr>
            <a:spLocks noGrp="1" noChangeArrowheads="1"/>
          </p:cNvSpPr>
          <p:nvPr>
            <p:ph idx="1"/>
          </p:nvPr>
        </p:nvSpPr>
        <p:spPr>
          <a:xfrm>
            <a:off x="2209800" y="1905000"/>
            <a:ext cx="8153400" cy="4191000"/>
          </a:xfrm>
        </p:spPr>
        <p:txBody>
          <a:bodyPr>
            <a:normAutofit fontScale="92500" lnSpcReduction="20000"/>
          </a:bodyPr>
          <a:lstStyle/>
          <a:p>
            <a:pPr eaLnBrk="1" hangingPunct="1"/>
            <a:r>
              <a:rPr lang="en-US" altLang="en-US" sz="4000" dirty="0" err="1"/>
              <a:t>Abordează</a:t>
            </a:r>
            <a:r>
              <a:rPr lang="en-US" altLang="en-US" sz="4000" dirty="0"/>
              <a:t> </a:t>
            </a:r>
            <a:r>
              <a:rPr lang="en-US" altLang="en-US" sz="4000" dirty="0" err="1" smtClean="0"/>
              <a:t>democrația</a:t>
            </a:r>
            <a:r>
              <a:rPr lang="ro-RO" altLang="en-US" sz="4000" dirty="0" smtClean="0"/>
              <a:t> în relație cu educația</a:t>
            </a:r>
            <a:endParaRPr lang="en-US" altLang="en-US" sz="4000" dirty="0"/>
          </a:p>
          <a:p>
            <a:pPr eaLnBrk="1" hangingPunct="1"/>
            <a:r>
              <a:rPr lang="en-US" altLang="en-US" sz="4000" dirty="0" err="1"/>
              <a:t>Teoria</a:t>
            </a:r>
            <a:r>
              <a:rPr lang="en-US" altLang="en-US" sz="4000" dirty="0"/>
              <a:t> </a:t>
            </a:r>
            <a:r>
              <a:rPr lang="en-US" altLang="en-US" sz="4000" dirty="0" err="1"/>
              <a:t>educației</a:t>
            </a:r>
            <a:endParaRPr lang="en-US" altLang="en-US" sz="4000" dirty="0"/>
          </a:p>
          <a:p>
            <a:pPr eaLnBrk="1" hangingPunct="1"/>
            <a:r>
              <a:rPr lang="en-US" altLang="en-US" sz="4000" dirty="0"/>
              <a:t>Nu </a:t>
            </a:r>
            <a:r>
              <a:rPr lang="en-US" altLang="en-US" sz="4000" dirty="0" err="1"/>
              <a:t>caută</a:t>
            </a:r>
            <a:r>
              <a:rPr lang="en-US" altLang="en-US" sz="4000" dirty="0"/>
              <a:t> </a:t>
            </a:r>
            <a:r>
              <a:rPr lang="en-US" altLang="en-US" sz="4000" dirty="0" err="1"/>
              <a:t>adevăruri</a:t>
            </a:r>
            <a:r>
              <a:rPr lang="en-US" altLang="en-US" sz="4000" dirty="0"/>
              <a:t> absolute</a:t>
            </a:r>
          </a:p>
          <a:p>
            <a:pPr eaLnBrk="1" hangingPunct="1"/>
            <a:r>
              <a:rPr lang="en-US" altLang="en-US" sz="4000" dirty="0" err="1"/>
              <a:t>Găsește</a:t>
            </a:r>
            <a:r>
              <a:rPr lang="en-US" altLang="en-US" sz="4000" dirty="0"/>
              <a:t> </a:t>
            </a:r>
            <a:r>
              <a:rPr lang="en-US" altLang="en-US" sz="4000" dirty="0" err="1"/>
              <a:t>metode</a:t>
            </a:r>
            <a:r>
              <a:rPr lang="en-US" altLang="en-US" sz="4000" dirty="0"/>
              <a:t> </a:t>
            </a:r>
            <a:r>
              <a:rPr lang="en-US" altLang="en-US" sz="4000" dirty="0" err="1"/>
              <a:t>pentru</a:t>
            </a:r>
            <a:r>
              <a:rPr lang="en-US" altLang="en-US" sz="4000" dirty="0"/>
              <a:t> </a:t>
            </a:r>
            <a:r>
              <a:rPr lang="en-US" altLang="en-US" sz="4000" dirty="0" err="1"/>
              <a:t>rezolvarea</a:t>
            </a:r>
            <a:r>
              <a:rPr lang="en-US" altLang="en-US" sz="4000" dirty="0"/>
              <a:t> </a:t>
            </a:r>
            <a:r>
              <a:rPr lang="en-US" altLang="en-US" sz="4000" dirty="0" err="1"/>
              <a:t>problemelor</a:t>
            </a:r>
            <a:r>
              <a:rPr lang="en-US" altLang="en-US" sz="4000" dirty="0"/>
              <a:t> acute ale </a:t>
            </a:r>
            <a:r>
              <a:rPr lang="en-US" altLang="en-US" sz="4000" dirty="0" err="1"/>
              <a:t>momentului</a:t>
            </a:r>
            <a:r>
              <a:rPr lang="en-US" altLang="en-US" sz="4000" dirty="0"/>
              <a:t/>
            </a:r>
            <a:br>
              <a:rPr lang="en-US" altLang="en-US" sz="4000" dirty="0"/>
            </a:br>
            <a:endParaRPr lang="en-US" altLang="en-US" sz="4000" dirty="0"/>
          </a:p>
        </p:txBody>
      </p:sp>
    </p:spTree>
    <p:extLst>
      <p:ext uri="{BB962C8B-B14F-4D97-AF65-F5344CB8AC3E}">
        <p14:creationId xmlns:p14="http://schemas.microsoft.com/office/powerpoint/2010/main" val="1799669313"/>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8675">
                                            <p:txEl>
                                              <p:pRg st="0" end="0"/>
                                            </p:txEl>
                                          </p:spTgt>
                                        </p:tgtEl>
                                        <p:attrNameLst>
                                          <p:attrName>style.visibility</p:attrName>
                                        </p:attrNameLst>
                                      </p:cBhvr>
                                      <p:to>
                                        <p:strVal val="visible"/>
                                      </p:to>
                                    </p:set>
                                    <p:anim calcmode="lin" valueType="num">
                                      <p:cBhvr additive="base">
                                        <p:cTn id="7" dur="500" fill="hold"/>
                                        <p:tgtEl>
                                          <p:spTgt spid="28675">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867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8675">
                                            <p:txEl>
                                              <p:pRg st="1" end="1"/>
                                            </p:txEl>
                                          </p:spTgt>
                                        </p:tgtEl>
                                        <p:attrNameLst>
                                          <p:attrName>style.visibility</p:attrName>
                                        </p:attrNameLst>
                                      </p:cBhvr>
                                      <p:to>
                                        <p:strVal val="visible"/>
                                      </p:to>
                                    </p:set>
                                    <p:anim calcmode="lin" valueType="num">
                                      <p:cBhvr additive="base">
                                        <p:cTn id="13" dur="500" fill="hold"/>
                                        <p:tgtEl>
                                          <p:spTgt spid="28675">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8675">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28675">
                                            <p:txEl>
                                              <p:pRg st="2" end="2"/>
                                            </p:txEl>
                                          </p:spTgt>
                                        </p:tgtEl>
                                        <p:attrNameLst>
                                          <p:attrName>style.visibility</p:attrName>
                                        </p:attrNameLst>
                                      </p:cBhvr>
                                      <p:to>
                                        <p:strVal val="visible"/>
                                      </p:to>
                                    </p:set>
                                    <p:anim calcmode="lin" valueType="num">
                                      <p:cBhvr additive="base">
                                        <p:cTn id="19" dur="500" fill="hold"/>
                                        <p:tgtEl>
                                          <p:spTgt spid="28675">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867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28675">
                                            <p:txEl>
                                              <p:pRg st="3" end="3"/>
                                            </p:txEl>
                                          </p:spTgt>
                                        </p:tgtEl>
                                        <p:attrNameLst>
                                          <p:attrName>style.visibility</p:attrName>
                                        </p:attrNameLst>
                                      </p:cBhvr>
                                      <p:to>
                                        <p:strVal val="visible"/>
                                      </p:to>
                                    </p:set>
                                    <p:anim calcmode="lin" valueType="num">
                                      <p:cBhvr additive="base">
                                        <p:cTn id="25" dur="500" fill="hold"/>
                                        <p:tgtEl>
                                          <p:spTgt spid="28675">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8675">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5" grpId="0" build="p" autoUpdateAnimBg="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p:txBody>
          <a:bodyPr/>
          <a:lstStyle/>
          <a:p>
            <a:pPr eaLnBrk="1" hangingPunct="1"/>
            <a:r>
              <a:rPr lang="ro-RO" altLang="en-US" smtClean="0"/>
              <a:t>De ce nu le place copiilor şcoala?</a:t>
            </a:r>
          </a:p>
        </p:txBody>
      </p:sp>
      <p:sp>
        <p:nvSpPr>
          <p:cNvPr id="53251" name="Content Placeholder 2"/>
          <p:cNvSpPr>
            <a:spLocks noGrp="1"/>
          </p:cNvSpPr>
          <p:nvPr>
            <p:ph idx="1"/>
          </p:nvPr>
        </p:nvSpPr>
        <p:spPr/>
        <p:txBody>
          <a:bodyPr/>
          <a:lstStyle/>
          <a:p>
            <a:pPr eaLnBrk="1" hangingPunct="1"/>
            <a:r>
              <a:rPr lang="ro-RO" altLang="en-US" smtClean="0"/>
              <a:t>Deşi creierul nu este programat pentru a gândi eficient, oamenilor le place activitatea intelectuală, dar în anumite condiţii:</a:t>
            </a:r>
          </a:p>
          <a:p>
            <a:pPr lvl="1" eaLnBrk="1" hangingPunct="1"/>
            <a:r>
              <a:rPr lang="ro-RO" altLang="en-US" i="1" smtClean="0"/>
              <a:t>Rezolvare de probleme la nivelul adecvat de dificultate</a:t>
            </a:r>
          </a:p>
          <a:p>
            <a:pPr lvl="1" eaLnBrk="1" hangingPunct="1"/>
            <a:r>
              <a:rPr lang="ro-RO" altLang="en-US" i="1" smtClean="0"/>
              <a:t>Existenţa informaţiilor din mediu, a faptelor şi procedurilor din memoria pe termen lung şi a spaţiului liber în memoria de lucru</a:t>
            </a:r>
          </a:p>
        </p:txBody>
      </p:sp>
    </p:spTree>
    <p:extLst>
      <p:ext uri="{BB962C8B-B14F-4D97-AF65-F5344CB8AC3E}">
        <p14:creationId xmlns:p14="http://schemas.microsoft.com/office/powerpoint/2010/main" val="109626309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hangingPunct="1">
              <a:defRPr/>
            </a:pPr>
            <a:r>
              <a:rPr lang="ro-RO" sz="4000"/>
              <a:t>Cum putem sprijini copiii să le placă şcoala?</a:t>
            </a:r>
          </a:p>
        </p:txBody>
      </p:sp>
      <p:sp>
        <p:nvSpPr>
          <p:cNvPr id="54275" name="Content Placeholder 2"/>
          <p:cNvSpPr>
            <a:spLocks noGrp="1"/>
          </p:cNvSpPr>
          <p:nvPr>
            <p:ph idx="1"/>
          </p:nvPr>
        </p:nvSpPr>
        <p:spPr>
          <a:xfrm>
            <a:off x="1103312" y="2052918"/>
            <a:ext cx="10457885" cy="4195481"/>
          </a:xfrm>
        </p:spPr>
        <p:txBody>
          <a:bodyPr/>
          <a:lstStyle/>
          <a:p>
            <a:pPr eaLnBrk="1" hangingPunct="1"/>
            <a:r>
              <a:rPr lang="ro-RO" altLang="en-US" dirty="0" smtClean="0"/>
              <a:t>Asiguraţi-vă că lecţiile conţin probleme de rezolvat</a:t>
            </a:r>
          </a:p>
          <a:p>
            <a:pPr eaLnBrk="1" hangingPunct="1"/>
            <a:r>
              <a:rPr lang="ro-RO" altLang="en-US" dirty="0" smtClean="0"/>
              <a:t>Respectaţi cunoştinţele limitate ale elevilor şi nevoia de a avea spaţiu în memoria de lucru (întrebări la care pot răspunde, sarcini simple, sarcina scrisă)</a:t>
            </a:r>
          </a:p>
          <a:p>
            <a:pPr eaLnBrk="1" hangingPunct="1"/>
            <a:r>
              <a:rPr lang="ro-RO" altLang="en-US" dirty="0" smtClean="0"/>
              <a:t>Reconsideraţi momentul în care uimiţi elevii (o demonstraţie după câteva explicaţii teoretice)</a:t>
            </a:r>
          </a:p>
        </p:txBody>
      </p:sp>
    </p:spTree>
    <p:extLst>
      <p:ext uri="{BB962C8B-B14F-4D97-AF65-F5344CB8AC3E}">
        <p14:creationId xmlns:p14="http://schemas.microsoft.com/office/powerpoint/2010/main" val="135544296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hangingPunct="1">
              <a:defRPr/>
            </a:pPr>
            <a:r>
              <a:rPr lang="ro-RO" sz="4000"/>
              <a:t>Cum putem sprijini copiii să le placă şcoala?</a:t>
            </a:r>
          </a:p>
        </p:txBody>
      </p:sp>
      <p:sp>
        <p:nvSpPr>
          <p:cNvPr id="55299" name="Content Placeholder 2"/>
          <p:cNvSpPr>
            <a:spLocks noGrp="1"/>
          </p:cNvSpPr>
          <p:nvPr>
            <p:ph idx="1"/>
          </p:nvPr>
        </p:nvSpPr>
        <p:spPr/>
        <p:txBody>
          <a:bodyPr/>
          <a:lstStyle/>
          <a:p>
            <a:pPr eaLnBrk="1" hangingPunct="1"/>
            <a:r>
              <a:rPr lang="ro-RO" altLang="en-US" smtClean="0"/>
              <a:t>Identificaţi întrebări cheie şi asiguraţi-vă că problemele sunt rezolvabile</a:t>
            </a:r>
          </a:p>
          <a:p>
            <a:pPr eaLnBrk="1" hangingPunct="1"/>
            <a:r>
              <a:rPr lang="ro-RO" altLang="en-US" smtClean="0"/>
              <a:t>Acţionaţi în funcţie de variaţiile în nivelul de pregătire al elevilor</a:t>
            </a:r>
          </a:p>
          <a:p>
            <a:pPr eaLnBrk="1" hangingPunct="1"/>
            <a:r>
              <a:rPr lang="ro-RO" altLang="en-US" smtClean="0"/>
              <a:t>Schimbaţi din când în când ritmul</a:t>
            </a:r>
          </a:p>
          <a:p>
            <a:pPr eaLnBrk="1" hangingPunct="1"/>
            <a:r>
              <a:rPr lang="ro-RO" altLang="en-US" smtClean="0">
                <a:solidFill>
                  <a:srgbClr val="FF0000"/>
                </a:solidFill>
              </a:rPr>
              <a:t>Ţineţi un jurnal</a:t>
            </a:r>
          </a:p>
        </p:txBody>
      </p:sp>
    </p:spTree>
    <p:extLst>
      <p:ext uri="{BB962C8B-B14F-4D97-AF65-F5344CB8AC3E}">
        <p14:creationId xmlns:p14="http://schemas.microsoft.com/office/powerpoint/2010/main" val="38208308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hangingPunct="1">
              <a:defRPr/>
            </a:pPr>
            <a:r>
              <a:rPr lang="ro-RO" sz="4000"/>
              <a:t>Cum putem sprijini </a:t>
            </a:r>
            <a:r>
              <a:rPr lang="ro-RO" sz="4000" i="1">
                <a:solidFill>
                  <a:srgbClr val="FF0000"/>
                </a:solidFill>
              </a:rPr>
              <a:t>elevii lenţi</a:t>
            </a:r>
            <a:r>
              <a:rPr lang="ro-RO" sz="4000"/>
              <a:t> să le placă şcoala?</a:t>
            </a:r>
          </a:p>
        </p:txBody>
      </p:sp>
      <p:sp>
        <p:nvSpPr>
          <p:cNvPr id="56323" name="Content Placeholder 2"/>
          <p:cNvSpPr>
            <a:spLocks noGrp="1"/>
          </p:cNvSpPr>
          <p:nvPr>
            <p:ph idx="1"/>
          </p:nvPr>
        </p:nvSpPr>
        <p:spPr/>
        <p:txBody>
          <a:bodyPr/>
          <a:lstStyle/>
          <a:p>
            <a:pPr eaLnBrk="1" hangingPunct="1"/>
            <a:r>
              <a:rPr lang="ro-RO" altLang="en-US" dirty="0" smtClean="0"/>
              <a:t>Lăudaţi efortul, nu </a:t>
            </a:r>
            <a:r>
              <a:rPr lang="ro-RO" altLang="en-US" dirty="0" smtClean="0"/>
              <a:t>abilitatea, performanța obținută</a:t>
            </a:r>
            <a:endParaRPr lang="ro-RO" altLang="en-US" dirty="0" smtClean="0"/>
          </a:p>
          <a:p>
            <a:pPr eaLnBrk="1" hangingPunct="1"/>
            <a:r>
              <a:rPr lang="ro-RO" altLang="en-US" dirty="0" smtClean="0"/>
              <a:t>Spuneţi-le că munca grea dă rezultate (sportivul)</a:t>
            </a:r>
          </a:p>
          <a:p>
            <a:pPr eaLnBrk="1" hangingPunct="1"/>
            <a:r>
              <a:rPr lang="ro-RO" altLang="en-US" dirty="0" smtClean="0"/>
              <a:t>Trataţi eşecul ca parte naturală a învăţării</a:t>
            </a:r>
          </a:p>
          <a:p>
            <a:pPr eaLnBrk="1" hangingPunct="1"/>
            <a:r>
              <a:rPr lang="ro-RO" altLang="en-US" dirty="0" smtClean="0"/>
              <a:t>Nu consideraţi abilităţile de învăţare ca fiind subînţelese</a:t>
            </a:r>
          </a:p>
          <a:p>
            <a:pPr eaLnBrk="1" hangingPunct="1"/>
            <a:r>
              <a:rPr lang="ro-RO" altLang="en-US" dirty="0" smtClean="0"/>
              <a:t>Recuperarea decalajului este un obiectiv de termen lung</a:t>
            </a:r>
          </a:p>
        </p:txBody>
      </p:sp>
    </p:spTree>
    <p:extLst>
      <p:ext uri="{BB962C8B-B14F-4D97-AF65-F5344CB8AC3E}">
        <p14:creationId xmlns:p14="http://schemas.microsoft.com/office/powerpoint/2010/main" val="24334004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rtlCol="0">
            <a:normAutofit/>
          </a:bodyPr>
          <a:lstStyle/>
          <a:p>
            <a:pPr>
              <a:defRPr/>
            </a:pPr>
            <a:r>
              <a:rPr lang="ro-RO" dirty="0" smtClean="0"/>
              <a:t>Beneficiul major al practicii reflexive, Paul şi Elder, 2001</a:t>
            </a:r>
            <a:endParaRPr lang="en-GB" dirty="0" smtClean="0"/>
          </a:p>
        </p:txBody>
      </p:sp>
      <p:sp>
        <p:nvSpPr>
          <p:cNvPr id="57347" name="Text Placeholder 5"/>
          <p:cNvSpPr>
            <a:spLocks noGrp="1"/>
          </p:cNvSpPr>
          <p:nvPr>
            <p:ph type="body" idx="1"/>
          </p:nvPr>
        </p:nvSpPr>
        <p:spPr/>
        <p:txBody>
          <a:bodyPr/>
          <a:lstStyle/>
          <a:p>
            <a:pPr eaLnBrk="1" hangingPunct="1"/>
            <a:r>
              <a:rPr lang="ro-RO" altLang="en-US" smtClean="0">
                <a:solidFill>
                  <a:srgbClr val="FF0000"/>
                </a:solidFill>
              </a:rPr>
              <a:t>Mintea indisciplinată</a:t>
            </a:r>
          </a:p>
        </p:txBody>
      </p:sp>
      <p:sp>
        <p:nvSpPr>
          <p:cNvPr id="57348" name="Content Placeholder 6"/>
          <p:cNvSpPr>
            <a:spLocks noGrp="1"/>
          </p:cNvSpPr>
          <p:nvPr>
            <p:ph sz="half" idx="2"/>
          </p:nvPr>
        </p:nvSpPr>
        <p:spPr/>
        <p:txBody>
          <a:bodyPr>
            <a:normAutofit/>
          </a:bodyPr>
          <a:lstStyle/>
          <a:p>
            <a:pPr eaLnBrk="1" hangingPunct="1">
              <a:lnSpc>
                <a:spcPct val="90000"/>
              </a:lnSpc>
            </a:pPr>
            <a:r>
              <a:rPr lang="ro-RO" altLang="en-US" smtClean="0"/>
              <a:t>Aroganţa intelectuală</a:t>
            </a:r>
          </a:p>
          <a:p>
            <a:pPr eaLnBrk="1" hangingPunct="1">
              <a:lnSpc>
                <a:spcPct val="90000"/>
              </a:lnSpc>
            </a:pPr>
            <a:r>
              <a:rPr lang="ro-RO" altLang="en-US" smtClean="0"/>
              <a:t>Neonestitatea intelectuală</a:t>
            </a:r>
          </a:p>
          <a:p>
            <a:pPr eaLnBrk="1" hangingPunct="1">
              <a:lnSpc>
                <a:spcPct val="90000"/>
              </a:lnSpc>
            </a:pPr>
            <a:r>
              <a:rPr lang="ro-RO" altLang="en-US" smtClean="0"/>
              <a:t>Lenea intelectuală</a:t>
            </a:r>
          </a:p>
          <a:p>
            <a:pPr eaLnBrk="1" hangingPunct="1">
              <a:lnSpc>
                <a:spcPct val="90000"/>
              </a:lnSpc>
            </a:pPr>
            <a:r>
              <a:rPr lang="ro-RO" altLang="en-US" smtClean="0"/>
              <a:t>Dispreţul pentru dreptate</a:t>
            </a:r>
          </a:p>
          <a:p>
            <a:pPr eaLnBrk="1" hangingPunct="1">
              <a:lnSpc>
                <a:spcPct val="90000"/>
              </a:lnSpc>
            </a:pPr>
            <a:r>
              <a:rPr lang="ro-RO" altLang="en-US" smtClean="0"/>
              <a:t>Neîncrederea în raţiune</a:t>
            </a:r>
          </a:p>
          <a:p>
            <a:pPr eaLnBrk="1" hangingPunct="1">
              <a:lnSpc>
                <a:spcPct val="90000"/>
              </a:lnSpc>
            </a:pPr>
            <a:r>
              <a:rPr lang="ro-RO" altLang="en-US" smtClean="0"/>
              <a:t>Laşitatea intelectuală</a:t>
            </a:r>
          </a:p>
          <a:p>
            <a:pPr eaLnBrk="1" hangingPunct="1">
              <a:lnSpc>
                <a:spcPct val="90000"/>
              </a:lnSpc>
            </a:pPr>
            <a:r>
              <a:rPr lang="ro-RO" altLang="en-US" smtClean="0"/>
              <a:t>Ego-centrismul intelectual</a:t>
            </a:r>
          </a:p>
          <a:p>
            <a:pPr eaLnBrk="1" hangingPunct="1">
              <a:lnSpc>
                <a:spcPct val="90000"/>
              </a:lnSpc>
            </a:pPr>
            <a:r>
              <a:rPr lang="ro-RO" altLang="en-US" smtClean="0"/>
              <a:t>Conformitatea intelectuală</a:t>
            </a:r>
          </a:p>
          <a:p>
            <a:pPr eaLnBrk="1" hangingPunct="1">
              <a:lnSpc>
                <a:spcPct val="90000"/>
              </a:lnSpc>
            </a:pPr>
            <a:r>
              <a:rPr lang="ro-RO" altLang="en-US" smtClean="0"/>
              <a:t>Ipocrizia intelectuală</a:t>
            </a:r>
          </a:p>
        </p:txBody>
      </p:sp>
      <p:sp>
        <p:nvSpPr>
          <p:cNvPr id="57349" name="Text Placeholder 7"/>
          <p:cNvSpPr>
            <a:spLocks noGrp="1"/>
          </p:cNvSpPr>
          <p:nvPr>
            <p:ph type="body" sz="quarter" idx="3"/>
          </p:nvPr>
        </p:nvSpPr>
        <p:spPr/>
        <p:txBody>
          <a:bodyPr/>
          <a:lstStyle/>
          <a:p>
            <a:pPr eaLnBrk="1" hangingPunct="1"/>
            <a:r>
              <a:rPr lang="ro-RO" altLang="en-US" smtClean="0">
                <a:solidFill>
                  <a:srgbClr val="FF0000"/>
                </a:solidFill>
              </a:rPr>
              <a:t>Mintea disciplinată</a:t>
            </a:r>
          </a:p>
        </p:txBody>
      </p:sp>
      <p:sp>
        <p:nvSpPr>
          <p:cNvPr id="57350" name="Content Placeholder 8"/>
          <p:cNvSpPr>
            <a:spLocks noGrp="1"/>
          </p:cNvSpPr>
          <p:nvPr>
            <p:ph sz="quarter" idx="4"/>
          </p:nvPr>
        </p:nvSpPr>
        <p:spPr/>
        <p:txBody>
          <a:bodyPr>
            <a:normAutofit/>
          </a:bodyPr>
          <a:lstStyle/>
          <a:p>
            <a:pPr eaLnBrk="1" hangingPunct="1">
              <a:lnSpc>
                <a:spcPct val="90000"/>
              </a:lnSpc>
            </a:pPr>
            <a:r>
              <a:rPr lang="ro-RO" altLang="en-US" smtClean="0"/>
              <a:t>Umilinţa intelectuală</a:t>
            </a:r>
          </a:p>
          <a:p>
            <a:pPr eaLnBrk="1" hangingPunct="1">
              <a:lnSpc>
                <a:spcPct val="90000"/>
              </a:lnSpc>
            </a:pPr>
            <a:r>
              <a:rPr lang="ro-RO" altLang="en-US" smtClean="0"/>
              <a:t>Onestitatea intelectuală</a:t>
            </a:r>
          </a:p>
          <a:p>
            <a:pPr eaLnBrk="1" hangingPunct="1">
              <a:lnSpc>
                <a:spcPct val="90000"/>
              </a:lnSpc>
            </a:pPr>
            <a:r>
              <a:rPr lang="ro-RO" altLang="en-US" smtClean="0"/>
              <a:t>Perseverenţa intelectuală</a:t>
            </a:r>
          </a:p>
          <a:p>
            <a:pPr eaLnBrk="1" hangingPunct="1">
              <a:lnSpc>
                <a:spcPct val="90000"/>
              </a:lnSpc>
            </a:pPr>
            <a:r>
              <a:rPr lang="ro-RO" altLang="en-US" smtClean="0"/>
              <a:t>Simţul dreptăţii</a:t>
            </a:r>
          </a:p>
          <a:p>
            <a:pPr eaLnBrk="1" hangingPunct="1">
              <a:lnSpc>
                <a:spcPct val="90000"/>
              </a:lnSpc>
            </a:pPr>
            <a:r>
              <a:rPr lang="ro-RO" altLang="en-US" smtClean="0"/>
              <a:t>Încrederea în raţiune</a:t>
            </a:r>
          </a:p>
          <a:p>
            <a:pPr eaLnBrk="1" hangingPunct="1">
              <a:lnSpc>
                <a:spcPct val="90000"/>
              </a:lnSpc>
            </a:pPr>
            <a:r>
              <a:rPr lang="ro-RO" altLang="en-US" smtClean="0"/>
              <a:t>Curajul intelectual</a:t>
            </a:r>
          </a:p>
          <a:p>
            <a:pPr eaLnBrk="1" hangingPunct="1">
              <a:lnSpc>
                <a:spcPct val="90000"/>
              </a:lnSpc>
            </a:pPr>
            <a:r>
              <a:rPr lang="ro-RO" altLang="en-US" smtClean="0"/>
              <a:t>Empatia intelectuală</a:t>
            </a:r>
          </a:p>
          <a:p>
            <a:pPr eaLnBrk="1" hangingPunct="1">
              <a:lnSpc>
                <a:spcPct val="90000"/>
              </a:lnSpc>
            </a:pPr>
            <a:r>
              <a:rPr lang="ro-RO" altLang="en-US" smtClean="0"/>
              <a:t>Autonomia intelectuală</a:t>
            </a:r>
          </a:p>
          <a:p>
            <a:pPr eaLnBrk="1" hangingPunct="1">
              <a:lnSpc>
                <a:spcPct val="90000"/>
              </a:lnSpc>
            </a:pPr>
            <a:r>
              <a:rPr lang="ro-RO" altLang="en-US" smtClean="0"/>
              <a:t>Integritatea intelectuală</a:t>
            </a:r>
          </a:p>
          <a:p>
            <a:pPr eaLnBrk="1" hangingPunct="1">
              <a:lnSpc>
                <a:spcPct val="90000"/>
              </a:lnSpc>
            </a:pPr>
            <a:endParaRPr lang="ro-RO" altLang="en-US" smtClean="0"/>
          </a:p>
        </p:txBody>
      </p:sp>
    </p:spTree>
    <p:extLst>
      <p:ext uri="{BB962C8B-B14F-4D97-AF65-F5344CB8AC3E}">
        <p14:creationId xmlns:p14="http://schemas.microsoft.com/office/powerpoint/2010/main" val="66182855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rtlCol="0">
            <a:normAutofit/>
          </a:bodyPr>
          <a:lstStyle/>
          <a:p>
            <a:pPr>
              <a:defRPr/>
            </a:pPr>
            <a:r>
              <a:rPr lang="ro-RO" dirty="0" smtClean="0"/>
              <a:t>Scopul posibil cel mai important al reflecţiei profesorului</a:t>
            </a:r>
            <a:endParaRPr lang="en-GB" dirty="0" smtClean="0"/>
          </a:p>
        </p:txBody>
      </p:sp>
      <p:sp>
        <p:nvSpPr>
          <p:cNvPr id="58371" name="Content Placeholder 1"/>
          <p:cNvSpPr>
            <a:spLocks noGrp="1"/>
          </p:cNvSpPr>
          <p:nvPr>
            <p:ph idx="1"/>
          </p:nvPr>
        </p:nvSpPr>
        <p:spPr/>
        <p:txBody>
          <a:bodyPr>
            <a:normAutofit/>
          </a:bodyPr>
          <a:lstStyle/>
          <a:p>
            <a:pPr eaLnBrk="1" hangingPunct="1"/>
            <a:r>
              <a:rPr lang="ro-RO" altLang="en-US" sz="4400"/>
              <a:t>Un profesor nu predă doar informaţie, ci se predă şi pe sine.</a:t>
            </a:r>
          </a:p>
          <a:p>
            <a:pPr lvl="1" eaLnBrk="1" hangingPunct="1"/>
            <a:r>
              <a:rPr lang="ro-RO" altLang="en-US" sz="4000"/>
              <a:t>Nevoia de autenticitate, înţelepciune, fineţe sau de BINE, ADEVĂR, FRUMOS</a:t>
            </a:r>
          </a:p>
        </p:txBody>
      </p:sp>
    </p:spTree>
    <p:extLst>
      <p:ext uri="{BB962C8B-B14F-4D97-AF65-F5344CB8AC3E}">
        <p14:creationId xmlns:p14="http://schemas.microsoft.com/office/powerpoint/2010/main" val="224750035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p:txBody>
          <a:bodyPr/>
          <a:lstStyle/>
          <a:p>
            <a:pPr eaLnBrk="1" hangingPunct="1"/>
            <a:r>
              <a:rPr lang="en-US" altLang="en-US" sz="3800"/>
              <a:t>V</a:t>
            </a:r>
            <a:r>
              <a:rPr lang="ro-RO" altLang="en-US" sz="3800"/>
              <a:t>ă mulţumesc pentru participare!</a:t>
            </a:r>
            <a:endParaRPr lang="en-GB" altLang="en-US" sz="3800"/>
          </a:p>
        </p:txBody>
      </p:sp>
      <p:sp>
        <p:nvSpPr>
          <p:cNvPr id="125955" name="Rectangle 3"/>
          <p:cNvSpPr>
            <a:spLocks noGrp="1" noChangeArrowheads="1"/>
          </p:cNvSpPr>
          <p:nvPr>
            <p:ph idx="1"/>
          </p:nvPr>
        </p:nvSpPr>
        <p:spPr/>
        <p:txBody>
          <a:bodyPr/>
          <a:lstStyle/>
          <a:p>
            <a:pPr eaLnBrk="1" hangingPunct="1">
              <a:buFontTx/>
              <a:buNone/>
            </a:pPr>
            <a:r>
              <a:rPr lang="ro-RO" altLang="en-US" sz="2000" i="1" dirty="0" smtClean="0"/>
              <a:t>         Pentru </a:t>
            </a:r>
            <a:r>
              <a:rPr lang="ro-RO" altLang="en-US" sz="2000" i="1" dirty="0"/>
              <a:t>mine învăţarea este un mod viaţă. Îmi place ca ştiinţa să răspundă la probleme din viaţă şi să aibă aplicaţii pe care le putem folosi şi înţelege. </a:t>
            </a:r>
            <a:endParaRPr lang="ro-RO" altLang="en-US" sz="2000" i="1" dirty="0" smtClean="0"/>
          </a:p>
          <a:p>
            <a:pPr eaLnBrk="1" hangingPunct="1">
              <a:buFontTx/>
              <a:buNone/>
            </a:pPr>
            <a:endParaRPr lang="ro-RO" altLang="en-US" i="1" dirty="0"/>
          </a:p>
          <a:p>
            <a:pPr eaLnBrk="1" hangingPunct="1">
              <a:buFontTx/>
              <a:buNone/>
            </a:pPr>
            <a:r>
              <a:rPr lang="ro-RO" altLang="en-US" sz="2000" i="1" dirty="0" smtClean="0"/>
              <a:t>          Îmi </a:t>
            </a:r>
            <a:r>
              <a:rPr lang="ro-RO" altLang="en-US" sz="2000" i="1" dirty="0"/>
              <a:t>întemeiez atelierele, trainingurile, consultanţa, cărţile şi orice activitate de expertiză pe respectul faţă de felul în care învaţă cei cu care lucrez.</a:t>
            </a:r>
            <a:endParaRPr lang="en-US" altLang="en-US" sz="2000" dirty="0"/>
          </a:p>
          <a:p>
            <a:pPr eaLnBrk="1" hangingPunct="1">
              <a:buFontTx/>
              <a:buNone/>
            </a:pPr>
            <a:endParaRPr lang="en-GB" altLang="en-US" dirty="0"/>
          </a:p>
        </p:txBody>
      </p:sp>
    </p:spTree>
    <p:extLst>
      <p:ext uri="{BB962C8B-B14F-4D97-AF65-F5344CB8AC3E}">
        <p14:creationId xmlns:p14="http://schemas.microsoft.com/office/powerpoint/2010/main" val="19612569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descr="Large confetti"/>
          <p:cNvSpPr>
            <a:spLocks noGrp="1"/>
          </p:cNvSpPr>
          <p:nvPr>
            <p:ph type="title"/>
          </p:nvPr>
        </p:nvSpPr>
        <p:spPr/>
        <p:txBody>
          <a:bodyPr/>
          <a:lstStyle/>
          <a:p>
            <a:endParaRPr lang="en-US" altLang="en-US" smtClean="0"/>
          </a:p>
        </p:txBody>
      </p:sp>
      <p:sp>
        <p:nvSpPr>
          <p:cNvPr id="17411" name="Content Placeholder 2"/>
          <p:cNvSpPr>
            <a:spLocks noGrp="1"/>
          </p:cNvSpPr>
          <p:nvPr>
            <p:ph idx="1"/>
          </p:nvPr>
        </p:nvSpPr>
        <p:spPr/>
        <p:txBody>
          <a:bodyPr/>
          <a:lstStyle/>
          <a:p>
            <a:endParaRPr lang="en-US" altLang="en-US" smtClean="0"/>
          </a:p>
        </p:txBody>
      </p:sp>
      <p:pic>
        <p:nvPicPr>
          <p:cNvPr id="17412"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1661" y="23814"/>
            <a:ext cx="11209283" cy="6859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3" name="Content Placeholder 2"/>
          <p:cNvSpPr txBox="1">
            <a:spLocks/>
          </p:cNvSpPr>
          <p:nvPr/>
        </p:nvSpPr>
        <p:spPr bwMode="auto">
          <a:xfrm>
            <a:off x="1981200" y="1600201"/>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SzPct val="85000"/>
              <a:buBlip>
                <a:blip r:embed="rId3"/>
              </a:buBlip>
              <a:defRPr sz="3200">
                <a:solidFill>
                  <a:schemeClr val="tx1"/>
                </a:solidFill>
                <a:latin typeface="Times New Roman" panose="02020603050405020304" pitchFamily="18" charset="0"/>
              </a:defRPr>
            </a:lvl1pPr>
            <a:lvl2pPr marL="742950" indent="-285750">
              <a:spcBef>
                <a:spcPct val="20000"/>
              </a:spcBef>
              <a:buClr>
                <a:schemeClr val="bg2"/>
              </a:buClr>
              <a:buSzPct val="70000"/>
              <a:buFont typeface="Wingdings" panose="05000000000000000000" pitchFamily="2" charset="2"/>
              <a:buChar char="n"/>
              <a:defRPr sz="2800">
                <a:solidFill>
                  <a:schemeClr val="tx1"/>
                </a:solidFill>
                <a:latin typeface="Times New Roman" panose="02020603050405020304" pitchFamily="18" charset="0"/>
              </a:defRPr>
            </a:lvl2pPr>
            <a:lvl3pPr marL="1143000" indent="-228600">
              <a:spcBef>
                <a:spcPct val="20000"/>
              </a:spcBef>
              <a:buSzPct val="70000"/>
              <a:buFont typeface="Wingdings" panose="05000000000000000000" pitchFamily="2" charset="2"/>
              <a:buChar char="n"/>
              <a:defRPr sz="2400">
                <a:solidFill>
                  <a:schemeClr val="tx1"/>
                </a:solidFill>
                <a:latin typeface="Times New Roman" panose="02020603050405020304" pitchFamily="18" charset="0"/>
              </a:defRPr>
            </a:lvl3pPr>
            <a:lvl4pPr marL="1600200" indent="-228600">
              <a:spcBef>
                <a:spcPct val="20000"/>
              </a:spcBef>
              <a:buSzPct val="70000"/>
              <a:buFont typeface="Wingdings" panose="05000000000000000000" pitchFamily="2" charset="2"/>
              <a:buChar char="n"/>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buSzTx/>
              <a:buFontTx/>
              <a:buNone/>
            </a:pPr>
            <a:r>
              <a:rPr lang="en-US" altLang="en-US" sz="7200" dirty="0" err="1">
                <a:solidFill>
                  <a:srgbClr val="000000"/>
                </a:solidFill>
                <a:latin typeface="Calibri" panose="020F0502020204030204" pitchFamily="34" charset="0"/>
              </a:rPr>
              <a:t>Discu</a:t>
            </a:r>
            <a:r>
              <a:rPr lang="ro-RO" altLang="en-US" sz="7200" dirty="0">
                <a:solidFill>
                  <a:srgbClr val="000000"/>
                </a:solidFill>
                <a:latin typeface="Calibri" panose="020F0502020204030204" pitchFamily="34" charset="0"/>
              </a:rPr>
              <a:t>ții</a:t>
            </a:r>
            <a:endParaRPr lang="en-US" altLang="en-US" sz="7200" dirty="0">
              <a:solidFill>
                <a:srgbClr val="000000"/>
              </a:solidFill>
              <a:latin typeface="Calibri" panose="020F0502020204030204" pitchFamily="34" charset="0"/>
            </a:endParaRPr>
          </a:p>
          <a:p>
            <a:pPr algn="ctr" eaLnBrk="1" hangingPunct="1">
              <a:buSzTx/>
              <a:buFontTx/>
              <a:buChar char="•"/>
            </a:pPr>
            <a:endParaRPr lang="en-US" altLang="en-US" sz="7200" dirty="0">
              <a:solidFill>
                <a:srgbClr val="000000"/>
              </a:solidFill>
              <a:latin typeface="Calibri" panose="020F0502020204030204" pitchFamily="34" charset="0"/>
            </a:endParaRPr>
          </a:p>
          <a:p>
            <a:pPr algn="ctr" eaLnBrk="1" hangingPunct="1">
              <a:buSzTx/>
              <a:buFontTx/>
              <a:buNone/>
            </a:pPr>
            <a:r>
              <a:rPr lang="ro-RO" altLang="en-US" sz="7200" dirty="0">
                <a:solidFill>
                  <a:srgbClr val="000000"/>
                </a:solidFill>
                <a:latin typeface="Calibri" panose="020F0502020204030204" pitchFamily="34" charset="0"/>
              </a:rPr>
              <a:t>Întrebări</a:t>
            </a:r>
            <a:endParaRPr lang="en-US" altLang="en-US" sz="7200" dirty="0">
              <a:solidFill>
                <a:srgbClr val="000000"/>
              </a:solidFill>
              <a:latin typeface="Calibri" panose="020F0502020204030204" pitchFamily="34" charset="0"/>
            </a:endParaRPr>
          </a:p>
          <a:p>
            <a:pPr eaLnBrk="1" hangingPunct="1">
              <a:buSzTx/>
              <a:buFontTx/>
              <a:buNone/>
            </a:pPr>
            <a:r>
              <a:rPr lang="en-US" altLang="en-US" dirty="0">
                <a:solidFill>
                  <a:srgbClr val="000000"/>
                </a:solidFill>
                <a:latin typeface="Calibri" panose="020F0502020204030204" pitchFamily="34" charset="0"/>
              </a:rPr>
              <a:t>                                       </a:t>
            </a:r>
            <a:r>
              <a:rPr lang="en-US" altLang="en-US" sz="6600" dirty="0">
                <a:solidFill>
                  <a:srgbClr val="000000"/>
                </a:solidFill>
                <a:latin typeface="Calibri" panose="020F0502020204030204" pitchFamily="34" charset="0"/>
              </a:rPr>
              <a:t>???</a:t>
            </a:r>
          </a:p>
        </p:txBody>
      </p:sp>
    </p:spTree>
    <p:extLst>
      <p:ext uri="{BB962C8B-B14F-4D97-AF65-F5344CB8AC3E}">
        <p14:creationId xmlns:p14="http://schemas.microsoft.com/office/powerpoint/2010/main" val="9395707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218" name="Rectangle 2" descr="Large confetti"/>
          <p:cNvSpPr>
            <a:spLocks noGrp="1" noChangeArrowheads="1"/>
          </p:cNvSpPr>
          <p:nvPr>
            <p:ph type="title"/>
          </p:nvPr>
        </p:nvSpPr>
        <p:spPr>
          <a:xfrm>
            <a:off x="2617788" y="381001"/>
            <a:ext cx="7772400" cy="817563"/>
          </a:xfrm>
        </p:spPr>
        <p:txBody>
          <a:bodyPr/>
          <a:lstStyle/>
          <a:p>
            <a:pPr algn="ctr" eaLnBrk="1" hangingPunct="1"/>
            <a:r>
              <a:rPr lang="en-US" altLang="en-US" b="1" smtClean="0"/>
              <a:t>EDUCA</a:t>
            </a:r>
            <a:r>
              <a:rPr lang="ro-RO" altLang="en-US" b="1" smtClean="0"/>
              <a:t>Ț</a:t>
            </a:r>
            <a:r>
              <a:rPr lang="en-US" altLang="en-US" b="1" smtClean="0"/>
              <a:t>IA </a:t>
            </a:r>
            <a:endParaRPr lang="en-US" altLang="en-US" smtClean="0"/>
          </a:p>
        </p:txBody>
      </p:sp>
      <p:sp>
        <p:nvSpPr>
          <p:cNvPr id="29699" name="Rectangle 3"/>
          <p:cNvSpPr>
            <a:spLocks noGrp="1" noChangeArrowheads="1"/>
          </p:cNvSpPr>
          <p:nvPr>
            <p:ph idx="1"/>
          </p:nvPr>
        </p:nvSpPr>
        <p:spPr>
          <a:xfrm>
            <a:off x="978009" y="1905000"/>
            <a:ext cx="10869433" cy="4648200"/>
          </a:xfrm>
        </p:spPr>
        <p:txBody>
          <a:bodyPr>
            <a:normAutofit lnSpcReduction="10000"/>
          </a:bodyPr>
          <a:lstStyle/>
          <a:p>
            <a:pPr eaLnBrk="1" hangingPunct="1">
              <a:lnSpc>
                <a:spcPct val="90000"/>
              </a:lnSpc>
            </a:pPr>
            <a:r>
              <a:rPr lang="en-US" altLang="en-US" sz="2400" dirty="0"/>
              <a:t>Este </a:t>
            </a:r>
            <a:r>
              <a:rPr lang="en-US" altLang="en-US" sz="2400" dirty="0" err="1"/>
              <a:t>capaciatatea</a:t>
            </a:r>
            <a:r>
              <a:rPr lang="en-US" altLang="en-US" sz="2400" dirty="0"/>
              <a:t> de </a:t>
            </a:r>
            <a:r>
              <a:rPr lang="en-US" altLang="en-US" sz="2400" dirty="0" err="1"/>
              <a:t>readaptare</a:t>
            </a:r>
            <a:r>
              <a:rPr lang="en-US" altLang="en-US" sz="2400" dirty="0"/>
              <a:t> a </a:t>
            </a:r>
            <a:r>
              <a:rPr lang="en-US" altLang="en-US" sz="2400" dirty="0" err="1"/>
              <a:t>activității</a:t>
            </a:r>
            <a:r>
              <a:rPr lang="en-US" altLang="en-US" sz="2400" dirty="0"/>
              <a:t> la </a:t>
            </a:r>
            <a:r>
              <a:rPr lang="en-US" altLang="en-US" sz="2400" dirty="0" err="1"/>
              <a:t>condiții</a:t>
            </a:r>
            <a:r>
              <a:rPr lang="en-US" altLang="en-US" sz="2400" dirty="0"/>
              <a:t> </a:t>
            </a:r>
            <a:r>
              <a:rPr lang="en-US" altLang="en-US" sz="2400" dirty="0" err="1"/>
              <a:t>noi</a:t>
            </a:r>
            <a:r>
              <a:rPr lang="en-US" altLang="en-US" sz="2400" dirty="0"/>
              <a:t> </a:t>
            </a:r>
            <a:r>
              <a:rPr lang="en-US" altLang="en-US" sz="2400" dirty="0" err="1"/>
              <a:t>sau</a:t>
            </a:r>
            <a:r>
              <a:rPr lang="en-US" altLang="en-US" sz="2400" dirty="0"/>
              <a:t> </a:t>
            </a:r>
            <a:r>
              <a:rPr lang="en-US" altLang="en-US" sz="2400" dirty="0" err="1"/>
              <a:t>organizarea</a:t>
            </a:r>
            <a:r>
              <a:rPr lang="en-US" altLang="en-US" sz="2400" dirty="0"/>
              <a:t> </a:t>
            </a:r>
            <a:r>
              <a:rPr lang="en-US" altLang="en-US" sz="2400" dirty="0" err="1"/>
              <a:t>și</a:t>
            </a:r>
            <a:r>
              <a:rPr lang="en-US" altLang="en-US" sz="2400" dirty="0"/>
              <a:t> </a:t>
            </a:r>
            <a:r>
              <a:rPr lang="en-US" altLang="en-US" sz="2400" dirty="0" err="1"/>
              <a:t>reorganizarea</a:t>
            </a:r>
            <a:r>
              <a:rPr lang="en-US" altLang="en-US" sz="2400" dirty="0"/>
              <a:t> </a:t>
            </a:r>
            <a:r>
              <a:rPr lang="en-US" altLang="en-US" sz="2400" dirty="0" err="1"/>
              <a:t>experienței</a:t>
            </a:r>
            <a:r>
              <a:rPr lang="en-US" altLang="en-US" sz="2400" dirty="0"/>
              <a:t> </a:t>
            </a:r>
            <a:r>
              <a:rPr lang="en-US" altLang="en-US" sz="2400" dirty="0" err="1"/>
              <a:t>trecute</a:t>
            </a:r>
            <a:r>
              <a:rPr lang="en-US" altLang="en-US" sz="2400" dirty="0"/>
              <a:t> </a:t>
            </a:r>
            <a:r>
              <a:rPr lang="en-US" altLang="en-US" sz="2400" dirty="0" err="1"/>
              <a:t>în</a:t>
            </a:r>
            <a:r>
              <a:rPr lang="en-US" altLang="en-US" sz="2400" dirty="0"/>
              <a:t> </a:t>
            </a:r>
            <a:r>
              <a:rPr lang="en-US" altLang="en-US" sz="2400" dirty="0" err="1"/>
              <a:t>vederea</a:t>
            </a:r>
            <a:r>
              <a:rPr lang="en-US" altLang="en-US" sz="2400" dirty="0"/>
              <a:t> </a:t>
            </a:r>
            <a:r>
              <a:rPr lang="en-US" altLang="en-US" sz="2400" dirty="0" err="1"/>
              <a:t>dobândirii</a:t>
            </a:r>
            <a:r>
              <a:rPr lang="en-US" altLang="en-US" sz="2400" dirty="0"/>
              <a:t>  </a:t>
            </a:r>
            <a:r>
              <a:rPr lang="en-US" altLang="en-US" sz="2400" dirty="0" err="1"/>
              <a:t>unei</a:t>
            </a:r>
            <a:r>
              <a:rPr lang="en-US" altLang="en-US" sz="2400" dirty="0"/>
              <a:t> </a:t>
            </a:r>
            <a:r>
              <a:rPr lang="en-US" altLang="en-US" sz="2400" dirty="0" err="1"/>
              <a:t>noi</a:t>
            </a:r>
            <a:r>
              <a:rPr lang="en-US" altLang="en-US" sz="2400" dirty="0"/>
              <a:t> </a:t>
            </a:r>
            <a:r>
              <a:rPr lang="en-US" altLang="en-US" sz="2400" dirty="0" err="1"/>
              <a:t>experiențe</a:t>
            </a:r>
            <a:endParaRPr lang="en-US" altLang="en-US" sz="2400" dirty="0"/>
          </a:p>
          <a:p>
            <a:pPr eaLnBrk="1" hangingPunct="1">
              <a:lnSpc>
                <a:spcPct val="90000"/>
              </a:lnSpc>
            </a:pPr>
            <a:r>
              <a:rPr lang="en-US" altLang="en-US" sz="2400" dirty="0"/>
              <a:t>Este </a:t>
            </a:r>
            <a:r>
              <a:rPr lang="en-US" altLang="en-US" sz="2400" dirty="0" err="1"/>
              <a:t>esențială</a:t>
            </a:r>
            <a:r>
              <a:rPr lang="en-US" altLang="en-US" sz="2400" dirty="0"/>
              <a:t> </a:t>
            </a:r>
            <a:r>
              <a:rPr lang="en-US" altLang="en-US" sz="2400" dirty="0" err="1"/>
              <a:t>în</a:t>
            </a:r>
            <a:r>
              <a:rPr lang="en-US" altLang="en-US" sz="2400" dirty="0"/>
              <a:t> </a:t>
            </a:r>
            <a:r>
              <a:rPr lang="en-US" altLang="en-US" sz="2400" dirty="0" err="1"/>
              <a:t>construcția</a:t>
            </a:r>
            <a:r>
              <a:rPr lang="en-US" altLang="en-US" sz="2400" dirty="0"/>
              <a:t> </a:t>
            </a:r>
            <a:r>
              <a:rPr lang="en-US" altLang="en-US" sz="2400" dirty="0" err="1"/>
              <a:t>și</a:t>
            </a:r>
            <a:r>
              <a:rPr lang="en-US" altLang="en-US" sz="2400" dirty="0"/>
              <a:t> </a:t>
            </a:r>
            <a:r>
              <a:rPr lang="en-US" altLang="en-US" sz="2400" dirty="0" err="1"/>
              <a:t>progresul</a:t>
            </a:r>
            <a:r>
              <a:rPr lang="en-US" altLang="en-US" sz="2400" dirty="0"/>
              <a:t> </a:t>
            </a:r>
            <a:r>
              <a:rPr lang="en-US" altLang="en-US" sz="2400" dirty="0" err="1"/>
              <a:t>societății</a:t>
            </a:r>
            <a:endParaRPr lang="en-US" altLang="en-US" sz="2400" dirty="0"/>
          </a:p>
          <a:p>
            <a:pPr eaLnBrk="1" hangingPunct="1">
              <a:lnSpc>
                <a:spcPct val="90000"/>
              </a:lnSpc>
            </a:pPr>
            <a:r>
              <a:rPr lang="en-US" altLang="en-US" sz="2400" dirty="0"/>
              <a:t>Se </a:t>
            </a:r>
            <a:r>
              <a:rPr lang="en-US" altLang="en-US" sz="2400" dirty="0" err="1"/>
              <a:t>identifica</a:t>
            </a:r>
            <a:r>
              <a:rPr lang="en-US" altLang="en-US" sz="2400" dirty="0"/>
              <a:t> cu </a:t>
            </a:r>
            <a:r>
              <a:rPr lang="en-US" altLang="en-US" sz="2400" dirty="0" err="1"/>
              <a:t>cresterea</a:t>
            </a:r>
            <a:r>
              <a:rPr lang="en-US" altLang="en-US" sz="2400" dirty="0"/>
              <a:t> - </a:t>
            </a:r>
            <a:r>
              <a:rPr lang="en-US" altLang="en-US" sz="2400" dirty="0" err="1"/>
              <a:t>ultimele</a:t>
            </a:r>
            <a:r>
              <a:rPr lang="en-US" altLang="en-US" sz="2400" dirty="0"/>
              <a:t> </a:t>
            </a:r>
            <a:r>
              <a:rPr lang="en-US" altLang="en-US" sz="2400" dirty="0" err="1"/>
              <a:t>decenii</a:t>
            </a:r>
            <a:r>
              <a:rPr lang="en-US" altLang="en-US" sz="2400" dirty="0"/>
              <a:t> </a:t>
            </a:r>
            <a:r>
              <a:rPr lang="en-US" altLang="en-US" sz="2400" dirty="0" err="1"/>
              <a:t>educația</a:t>
            </a:r>
            <a:r>
              <a:rPr lang="en-US" altLang="en-US" sz="2400" dirty="0"/>
              <a:t> </a:t>
            </a:r>
            <a:r>
              <a:rPr lang="en-US" altLang="en-US" sz="2400" dirty="0" err="1" smtClean="0"/>
              <a:t>permane</a:t>
            </a:r>
            <a:r>
              <a:rPr lang="ro-RO" altLang="en-US" sz="2400" dirty="0" smtClean="0"/>
              <a:t>n</a:t>
            </a:r>
            <a:r>
              <a:rPr lang="en-US" altLang="en-US" sz="2400" dirty="0" err="1" smtClean="0"/>
              <a:t>tă</a:t>
            </a:r>
            <a:endParaRPr lang="en-US" altLang="en-US" sz="2400" dirty="0"/>
          </a:p>
          <a:p>
            <a:pPr eaLnBrk="1" hangingPunct="1">
              <a:lnSpc>
                <a:spcPct val="90000"/>
              </a:lnSpc>
            </a:pPr>
            <a:r>
              <a:rPr lang="en-US" altLang="en-US" sz="2400" dirty="0"/>
              <a:t>Se </a:t>
            </a:r>
            <a:r>
              <a:rPr lang="en-US" altLang="en-US" sz="2400" dirty="0" err="1"/>
              <a:t>sprijină</a:t>
            </a:r>
            <a:r>
              <a:rPr lang="en-US" altLang="en-US" sz="2400" dirty="0"/>
              <a:t> </a:t>
            </a:r>
            <a:r>
              <a:rPr lang="en-US" altLang="en-US" sz="2400" dirty="0" err="1"/>
              <a:t>pe</a:t>
            </a:r>
            <a:r>
              <a:rPr lang="en-US" altLang="en-US" sz="2400" dirty="0"/>
              <a:t> </a:t>
            </a:r>
            <a:r>
              <a:rPr lang="en-US" altLang="en-US" sz="2400" dirty="0" err="1"/>
              <a:t>dublul</a:t>
            </a:r>
            <a:r>
              <a:rPr lang="en-US" altLang="en-US" sz="2400" dirty="0"/>
              <a:t> aspect al </a:t>
            </a:r>
            <a:r>
              <a:rPr lang="en-US" altLang="en-US" sz="2400" dirty="0" err="1"/>
              <a:t>vieții</a:t>
            </a:r>
            <a:r>
              <a:rPr lang="en-US" altLang="en-US" sz="2400" dirty="0"/>
              <a:t> </a:t>
            </a:r>
            <a:r>
              <a:rPr lang="en-US" altLang="en-US" sz="2400" dirty="0" err="1"/>
              <a:t>copilului</a:t>
            </a:r>
            <a:r>
              <a:rPr lang="en-US" altLang="en-US" sz="2400" dirty="0"/>
              <a:t>: </a:t>
            </a:r>
            <a:r>
              <a:rPr lang="en-US" altLang="en-US" sz="2400" dirty="0" err="1"/>
              <a:t>psihic</a:t>
            </a:r>
            <a:r>
              <a:rPr lang="en-US" altLang="en-US" sz="2400" dirty="0"/>
              <a:t> </a:t>
            </a:r>
            <a:r>
              <a:rPr lang="en-US" altLang="en-US" sz="2400" dirty="0" err="1"/>
              <a:t>și</a:t>
            </a:r>
            <a:r>
              <a:rPr lang="en-US" altLang="en-US" sz="2400" dirty="0"/>
              <a:t> social, </a:t>
            </a:r>
            <a:r>
              <a:rPr lang="en-US" altLang="en-US" sz="2400" dirty="0" err="1"/>
              <a:t>fără</a:t>
            </a:r>
            <a:r>
              <a:rPr lang="en-US" altLang="en-US" sz="2400" dirty="0"/>
              <a:t> ca </a:t>
            </a:r>
            <a:r>
              <a:rPr lang="en-US" altLang="en-US" sz="2400" dirty="0" err="1"/>
              <a:t>unul</a:t>
            </a:r>
            <a:r>
              <a:rPr lang="en-US" altLang="en-US" sz="2400" dirty="0"/>
              <a:t> din </a:t>
            </a:r>
            <a:r>
              <a:rPr lang="en-US" altLang="en-US" sz="2400" dirty="0" err="1"/>
              <a:t>ele</a:t>
            </a:r>
            <a:r>
              <a:rPr lang="en-US" altLang="en-US" sz="2400" dirty="0"/>
              <a:t> </a:t>
            </a:r>
            <a:r>
              <a:rPr lang="en-US" altLang="en-US" sz="2400" dirty="0" err="1"/>
              <a:t>să</a:t>
            </a:r>
            <a:r>
              <a:rPr lang="en-US" altLang="en-US" sz="2400" dirty="0"/>
              <a:t> fie </a:t>
            </a:r>
            <a:r>
              <a:rPr lang="en-US" altLang="en-US" sz="2400" dirty="0" err="1"/>
              <a:t>subordonat</a:t>
            </a:r>
            <a:r>
              <a:rPr lang="en-US" altLang="en-US" sz="2400" dirty="0"/>
              <a:t> </a:t>
            </a:r>
            <a:r>
              <a:rPr lang="en-US" altLang="en-US" sz="2400" dirty="0" err="1"/>
              <a:t>celuilat</a:t>
            </a:r>
            <a:r>
              <a:rPr lang="en-US" altLang="en-US" sz="2400" dirty="0"/>
              <a:t>, </a:t>
            </a:r>
            <a:r>
              <a:rPr lang="en-US" altLang="en-US" sz="2400" dirty="0" err="1"/>
              <a:t>aspectul</a:t>
            </a:r>
            <a:r>
              <a:rPr lang="en-US" altLang="en-US" sz="2400" dirty="0"/>
              <a:t> </a:t>
            </a:r>
            <a:r>
              <a:rPr lang="en-US" altLang="en-US" sz="2400" dirty="0" err="1"/>
              <a:t>psihic</a:t>
            </a:r>
            <a:r>
              <a:rPr lang="en-US" altLang="en-US" sz="2400" dirty="0"/>
              <a:t> </a:t>
            </a:r>
            <a:r>
              <a:rPr lang="en-US" altLang="en-US" sz="2400" dirty="0" err="1"/>
              <a:t>constituind</a:t>
            </a:r>
            <a:r>
              <a:rPr lang="en-US" altLang="en-US" sz="2400" dirty="0"/>
              <a:t> </a:t>
            </a:r>
            <a:r>
              <a:rPr lang="en-US" altLang="en-US" sz="2400" dirty="0" err="1"/>
              <a:t>totuși</a:t>
            </a:r>
            <a:r>
              <a:rPr lang="en-US" altLang="en-US" sz="2400" dirty="0"/>
              <a:t> </a:t>
            </a:r>
            <a:r>
              <a:rPr lang="en-US" altLang="en-US" sz="2400" dirty="0" err="1"/>
              <a:t>baza</a:t>
            </a:r>
            <a:endParaRPr lang="en-US" altLang="en-US" sz="2400" dirty="0"/>
          </a:p>
          <a:p>
            <a:pPr eaLnBrk="1" hangingPunct="1">
              <a:lnSpc>
                <a:spcPct val="90000"/>
              </a:lnSpc>
            </a:pPr>
            <a:r>
              <a:rPr lang="en-US" altLang="en-US" sz="2400" dirty="0"/>
              <a:t>Are la </a:t>
            </a:r>
            <a:r>
              <a:rPr lang="en-US" altLang="en-US" sz="2400" dirty="0" err="1"/>
              <a:t>baza</a:t>
            </a:r>
            <a:r>
              <a:rPr lang="en-US" altLang="en-US" sz="2400" dirty="0"/>
              <a:t> EXPERIENȚA, care </a:t>
            </a:r>
            <a:r>
              <a:rPr lang="en-US" altLang="en-US" sz="2400" dirty="0" err="1"/>
              <a:t>este</a:t>
            </a:r>
            <a:r>
              <a:rPr lang="en-US" altLang="en-US" sz="2400" dirty="0"/>
              <a:t> </a:t>
            </a:r>
            <a:r>
              <a:rPr lang="en-US" altLang="en-US" sz="2400" dirty="0" err="1"/>
              <a:t>cheia</a:t>
            </a:r>
            <a:r>
              <a:rPr lang="en-US" altLang="en-US" sz="2400" dirty="0"/>
              <a:t> </a:t>
            </a:r>
            <a:r>
              <a:rPr lang="en-US" altLang="en-US" sz="2400" dirty="0" err="1"/>
              <a:t>pentru</a:t>
            </a:r>
            <a:r>
              <a:rPr lang="en-US" altLang="en-US" sz="2400" dirty="0"/>
              <a:t> </a:t>
            </a:r>
            <a:r>
              <a:rPr lang="en-US" altLang="en-US" sz="2400" dirty="0" err="1"/>
              <a:t>transmiterea</a:t>
            </a:r>
            <a:r>
              <a:rPr lang="en-US" altLang="en-US" sz="2400" dirty="0"/>
              <a:t> </a:t>
            </a:r>
            <a:r>
              <a:rPr lang="en-US" altLang="en-US" sz="2400" dirty="0" err="1"/>
              <a:t>cunoștințelor</a:t>
            </a:r>
            <a:r>
              <a:rPr lang="en-US" altLang="en-US" sz="2400" dirty="0"/>
              <a:t>, </a:t>
            </a:r>
            <a:r>
              <a:rPr lang="en-US" altLang="en-US" sz="2400" dirty="0" err="1"/>
              <a:t>este</a:t>
            </a:r>
            <a:r>
              <a:rPr lang="en-US" altLang="en-US" sz="2400" dirty="0"/>
              <a:t> </a:t>
            </a:r>
            <a:r>
              <a:rPr lang="en-US" altLang="en-US" sz="2400" dirty="0" err="1"/>
              <a:t>individuală</a:t>
            </a:r>
            <a:r>
              <a:rPr lang="en-US" altLang="en-US" sz="2400" dirty="0"/>
              <a:t>, </a:t>
            </a:r>
            <a:r>
              <a:rPr lang="en-US" altLang="en-US" sz="2400" dirty="0" err="1"/>
              <a:t>unică</a:t>
            </a:r>
            <a:r>
              <a:rPr lang="en-US" altLang="en-US" sz="2400" dirty="0"/>
              <a:t>, </a:t>
            </a:r>
            <a:r>
              <a:rPr lang="en-US" altLang="en-US" sz="2400" dirty="0" err="1"/>
              <a:t>este</a:t>
            </a:r>
            <a:r>
              <a:rPr lang="en-US" altLang="en-US" sz="2400" dirty="0"/>
              <a:t> un </a:t>
            </a:r>
            <a:r>
              <a:rPr lang="en-US" altLang="en-US" sz="2400" dirty="0" err="1"/>
              <a:t>proces</a:t>
            </a:r>
            <a:r>
              <a:rPr lang="en-US" altLang="en-US" sz="2400" dirty="0"/>
              <a:t> de </a:t>
            </a:r>
            <a:r>
              <a:rPr lang="en-US" altLang="en-US" sz="2400" dirty="0" err="1"/>
              <a:t>creștere</a:t>
            </a:r>
            <a:endParaRPr lang="en-US" altLang="en-US" sz="2400" dirty="0"/>
          </a:p>
          <a:p>
            <a:pPr eaLnBrk="1" hangingPunct="1">
              <a:lnSpc>
                <a:spcPct val="90000"/>
              </a:lnSpc>
            </a:pPr>
            <a:r>
              <a:rPr lang="en-US" altLang="en-US" sz="2400" dirty="0"/>
              <a:t>Se </a:t>
            </a:r>
            <a:r>
              <a:rPr lang="en-US" altLang="en-US" sz="2400" dirty="0" err="1"/>
              <a:t>bazează</a:t>
            </a:r>
            <a:r>
              <a:rPr lang="en-US" altLang="en-US" sz="2400" dirty="0"/>
              <a:t> </a:t>
            </a:r>
            <a:r>
              <a:rPr lang="en-US" altLang="en-US" sz="2400" dirty="0" err="1"/>
              <a:t>pe</a:t>
            </a:r>
            <a:r>
              <a:rPr lang="en-US" altLang="en-US" sz="2400" dirty="0"/>
              <a:t> </a:t>
            </a:r>
            <a:r>
              <a:rPr lang="en-US" altLang="en-US" sz="2400" dirty="0" err="1"/>
              <a:t>principii</a:t>
            </a:r>
            <a:r>
              <a:rPr lang="en-US" altLang="en-US" sz="2400" dirty="0"/>
              <a:t> </a:t>
            </a:r>
            <a:r>
              <a:rPr lang="en-US" altLang="en-US" sz="2400" dirty="0" err="1"/>
              <a:t>precum</a:t>
            </a:r>
            <a:r>
              <a:rPr lang="en-US" altLang="en-US" sz="2400" dirty="0"/>
              <a:t> </a:t>
            </a:r>
            <a:r>
              <a:rPr lang="en-US" altLang="en-US" sz="2400" dirty="0" err="1"/>
              <a:t>dezvoltarea</a:t>
            </a:r>
            <a:r>
              <a:rPr lang="en-US" altLang="en-US" sz="2400" dirty="0"/>
              <a:t> </a:t>
            </a:r>
            <a:r>
              <a:rPr lang="en-US" altLang="en-US" sz="2400" dirty="0" err="1"/>
              <a:t>inteligenței</a:t>
            </a:r>
            <a:r>
              <a:rPr lang="en-US" altLang="en-US" sz="2400" dirty="0"/>
              <a:t> </a:t>
            </a:r>
            <a:r>
              <a:rPr lang="en-US" altLang="en-US" sz="2400" dirty="0" err="1"/>
              <a:t>critice</a:t>
            </a:r>
            <a:r>
              <a:rPr lang="en-US" altLang="en-US" sz="2400" dirty="0"/>
              <a:t> </a:t>
            </a:r>
            <a:r>
              <a:rPr lang="en-US" altLang="en-US" sz="2400" dirty="0" err="1"/>
              <a:t>și</a:t>
            </a:r>
            <a:r>
              <a:rPr lang="en-US" altLang="en-US" sz="2400" dirty="0"/>
              <a:t> </a:t>
            </a:r>
            <a:r>
              <a:rPr lang="en-US" altLang="en-US" sz="2400" dirty="0" err="1"/>
              <a:t>respectul</a:t>
            </a:r>
            <a:r>
              <a:rPr lang="en-US" altLang="en-US" sz="2400" dirty="0"/>
              <a:t> </a:t>
            </a:r>
            <a:r>
              <a:rPr lang="en-US" altLang="en-US" sz="2400" dirty="0" err="1"/>
              <a:t>pentru</a:t>
            </a:r>
            <a:r>
              <a:rPr lang="en-US" altLang="en-US" sz="2400" dirty="0"/>
              <a:t> </a:t>
            </a:r>
            <a:r>
              <a:rPr lang="en-US" altLang="en-US" sz="2400" dirty="0" err="1"/>
              <a:t>diversitate</a:t>
            </a:r>
            <a:endParaRPr lang="en-US" altLang="en-US" sz="2400" dirty="0"/>
          </a:p>
        </p:txBody>
      </p:sp>
    </p:spTree>
    <p:extLst>
      <p:ext uri="{BB962C8B-B14F-4D97-AF65-F5344CB8AC3E}">
        <p14:creationId xmlns:p14="http://schemas.microsoft.com/office/powerpoint/2010/main" val="1590125683"/>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9699">
                                            <p:txEl>
                                              <p:pRg st="0" end="0"/>
                                            </p:txEl>
                                          </p:spTgt>
                                        </p:tgtEl>
                                        <p:attrNameLst>
                                          <p:attrName>style.visibility</p:attrName>
                                        </p:attrNameLst>
                                      </p:cBhvr>
                                      <p:to>
                                        <p:strVal val="visible"/>
                                      </p:to>
                                    </p:set>
                                    <p:anim calcmode="lin" valueType="num">
                                      <p:cBhvr additive="base">
                                        <p:cTn id="7" dur="500" fill="hold"/>
                                        <p:tgtEl>
                                          <p:spTgt spid="29699">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9699">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9699">
                                            <p:txEl>
                                              <p:pRg st="1" end="1"/>
                                            </p:txEl>
                                          </p:spTgt>
                                        </p:tgtEl>
                                        <p:attrNameLst>
                                          <p:attrName>style.visibility</p:attrName>
                                        </p:attrNameLst>
                                      </p:cBhvr>
                                      <p:to>
                                        <p:strVal val="visible"/>
                                      </p:to>
                                    </p:set>
                                    <p:anim calcmode="lin" valueType="num">
                                      <p:cBhvr additive="base">
                                        <p:cTn id="13" dur="500" fill="hold"/>
                                        <p:tgtEl>
                                          <p:spTgt spid="29699">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9699">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29699">
                                            <p:txEl>
                                              <p:pRg st="2" end="2"/>
                                            </p:txEl>
                                          </p:spTgt>
                                        </p:tgtEl>
                                        <p:attrNameLst>
                                          <p:attrName>style.visibility</p:attrName>
                                        </p:attrNameLst>
                                      </p:cBhvr>
                                      <p:to>
                                        <p:strVal val="visible"/>
                                      </p:to>
                                    </p:set>
                                    <p:anim calcmode="lin" valueType="num">
                                      <p:cBhvr additive="base">
                                        <p:cTn id="19" dur="500" fill="hold"/>
                                        <p:tgtEl>
                                          <p:spTgt spid="29699">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9699">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29699">
                                            <p:txEl>
                                              <p:pRg st="3" end="3"/>
                                            </p:txEl>
                                          </p:spTgt>
                                        </p:tgtEl>
                                        <p:attrNameLst>
                                          <p:attrName>style.visibility</p:attrName>
                                        </p:attrNameLst>
                                      </p:cBhvr>
                                      <p:to>
                                        <p:strVal val="visible"/>
                                      </p:to>
                                    </p:set>
                                    <p:anim calcmode="lin" valueType="num">
                                      <p:cBhvr additive="base">
                                        <p:cTn id="25" dur="500" fill="hold"/>
                                        <p:tgtEl>
                                          <p:spTgt spid="29699">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9699">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29699">
                                            <p:txEl>
                                              <p:pRg st="4" end="4"/>
                                            </p:txEl>
                                          </p:spTgt>
                                        </p:tgtEl>
                                        <p:attrNameLst>
                                          <p:attrName>style.visibility</p:attrName>
                                        </p:attrNameLst>
                                      </p:cBhvr>
                                      <p:to>
                                        <p:strVal val="visible"/>
                                      </p:to>
                                    </p:set>
                                    <p:anim calcmode="lin" valueType="num">
                                      <p:cBhvr additive="base">
                                        <p:cTn id="31" dur="500" fill="hold"/>
                                        <p:tgtEl>
                                          <p:spTgt spid="29699">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29699">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29699">
                                            <p:txEl>
                                              <p:pRg st="5" end="5"/>
                                            </p:txEl>
                                          </p:spTgt>
                                        </p:tgtEl>
                                        <p:attrNameLst>
                                          <p:attrName>style.visibility</p:attrName>
                                        </p:attrNameLst>
                                      </p:cBhvr>
                                      <p:to>
                                        <p:strVal val="visible"/>
                                      </p:to>
                                    </p:set>
                                    <p:anim calcmode="lin" valueType="num">
                                      <p:cBhvr additive="base">
                                        <p:cTn id="37" dur="500" fill="hold"/>
                                        <p:tgtEl>
                                          <p:spTgt spid="29699">
                                            <p:txEl>
                                              <p:pRg st="5" end="5"/>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29699">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9" grpId="0" build="p" autoUpdateAnimBg="0"/>
    </p:bld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242" name="Rectangle 2" descr="Large confetti"/>
          <p:cNvSpPr>
            <a:spLocks noGrp="1" noChangeArrowheads="1"/>
          </p:cNvSpPr>
          <p:nvPr>
            <p:ph type="title"/>
          </p:nvPr>
        </p:nvSpPr>
        <p:spPr>
          <a:xfrm>
            <a:off x="2617788" y="284163"/>
            <a:ext cx="7897812" cy="1143000"/>
          </a:xfrm>
        </p:spPr>
        <p:txBody>
          <a:bodyPr/>
          <a:lstStyle/>
          <a:p>
            <a:pPr algn="ctr" eaLnBrk="1" hangingPunct="1"/>
            <a:r>
              <a:rPr lang="en-US" altLang="en-US" sz="3600"/>
              <a:t>“</a:t>
            </a:r>
            <a:r>
              <a:rPr lang="ro-RO" altLang="en-US" sz="3600"/>
              <a:t>Ș</a:t>
            </a:r>
            <a:r>
              <a:rPr lang="en-US" altLang="en-US" sz="3600"/>
              <a:t>COALA NU ESTE PREG</a:t>
            </a:r>
            <a:r>
              <a:rPr lang="ro-RO" altLang="en-US" sz="3600"/>
              <a:t>Ă</a:t>
            </a:r>
            <a:r>
              <a:rPr lang="en-US" altLang="en-US" sz="3600"/>
              <a:t>TIRE PENTRU VIA</a:t>
            </a:r>
            <a:r>
              <a:rPr lang="ro-RO" altLang="en-US" sz="3600"/>
              <a:t>ȚĂ</a:t>
            </a:r>
            <a:r>
              <a:rPr lang="en-US" altLang="en-US" sz="3600"/>
              <a:t>, CI VIA</a:t>
            </a:r>
            <a:r>
              <a:rPr lang="ro-RO" altLang="en-US" sz="3600"/>
              <a:t>Ț</a:t>
            </a:r>
            <a:r>
              <a:rPr lang="en-US" altLang="en-US" sz="3600"/>
              <a:t>A </a:t>
            </a:r>
            <a:r>
              <a:rPr lang="ro-RO" altLang="en-US" sz="3600"/>
              <a:t>Î</a:t>
            </a:r>
            <a:r>
              <a:rPr lang="en-US" altLang="en-US" sz="3600"/>
              <a:t>NS</a:t>
            </a:r>
            <a:r>
              <a:rPr lang="ro-RO" altLang="en-US" sz="3600"/>
              <a:t>ĂȘ</a:t>
            </a:r>
            <a:r>
              <a:rPr lang="en-US" altLang="en-US" sz="3600"/>
              <a:t>I”</a:t>
            </a:r>
          </a:p>
        </p:txBody>
      </p:sp>
      <p:sp>
        <p:nvSpPr>
          <p:cNvPr id="30723" name="Rectangle 3"/>
          <p:cNvSpPr>
            <a:spLocks noGrp="1" noChangeArrowheads="1"/>
          </p:cNvSpPr>
          <p:nvPr>
            <p:ph idx="1"/>
          </p:nvPr>
        </p:nvSpPr>
        <p:spPr/>
        <p:txBody>
          <a:bodyPr/>
          <a:lstStyle/>
          <a:p>
            <a:pPr eaLnBrk="1" hangingPunct="1"/>
            <a:r>
              <a:rPr lang="en-US" altLang="en-US" smtClean="0"/>
              <a:t>Copilul este un om în devenire și nu un om în miniatură</a:t>
            </a:r>
          </a:p>
          <a:p>
            <a:pPr eaLnBrk="1" hangingPunct="1"/>
            <a:r>
              <a:rPr lang="en-US" altLang="en-US" smtClean="0"/>
              <a:t> Învață din interesul trezit de o nevoie (nu impus) în familie, în mediul de proveniență</a:t>
            </a:r>
          </a:p>
          <a:p>
            <a:pPr eaLnBrk="1" hangingPunct="1"/>
            <a:r>
              <a:rPr lang="en-US" altLang="en-US" smtClean="0"/>
              <a:t> Școala ideală reconciliază idealurile individuale cu cele instituționale</a:t>
            </a:r>
          </a:p>
          <a:p>
            <a:pPr eaLnBrk="1" hangingPunct="1"/>
            <a:r>
              <a:rPr lang="en-US" altLang="en-US" smtClean="0"/>
              <a:t> Dascălul este un ghid</a:t>
            </a:r>
            <a:r>
              <a:rPr lang="en-US" altLang="en-US" sz="2800"/>
              <a:t> </a:t>
            </a:r>
          </a:p>
        </p:txBody>
      </p:sp>
    </p:spTree>
    <p:extLst>
      <p:ext uri="{BB962C8B-B14F-4D97-AF65-F5344CB8AC3E}">
        <p14:creationId xmlns:p14="http://schemas.microsoft.com/office/powerpoint/2010/main" val="3194171120"/>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0723">
                                            <p:txEl>
                                              <p:pRg st="0" end="0"/>
                                            </p:txEl>
                                          </p:spTgt>
                                        </p:tgtEl>
                                        <p:attrNameLst>
                                          <p:attrName>style.visibility</p:attrName>
                                        </p:attrNameLst>
                                      </p:cBhvr>
                                      <p:to>
                                        <p:strVal val="visible"/>
                                      </p:to>
                                    </p:set>
                                    <p:anim calcmode="lin" valueType="num">
                                      <p:cBhvr additive="base">
                                        <p:cTn id="7" dur="500" fill="hold"/>
                                        <p:tgtEl>
                                          <p:spTgt spid="3072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072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30723">
                                            <p:txEl>
                                              <p:pRg st="1" end="1"/>
                                            </p:txEl>
                                          </p:spTgt>
                                        </p:tgtEl>
                                        <p:attrNameLst>
                                          <p:attrName>style.visibility</p:attrName>
                                        </p:attrNameLst>
                                      </p:cBhvr>
                                      <p:to>
                                        <p:strVal val="visible"/>
                                      </p:to>
                                    </p:set>
                                    <p:anim calcmode="lin" valueType="num">
                                      <p:cBhvr additive="base">
                                        <p:cTn id="13" dur="500" fill="hold"/>
                                        <p:tgtEl>
                                          <p:spTgt spid="30723">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072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0723">
                                            <p:txEl>
                                              <p:pRg st="2" end="2"/>
                                            </p:txEl>
                                          </p:spTgt>
                                        </p:tgtEl>
                                        <p:attrNameLst>
                                          <p:attrName>style.visibility</p:attrName>
                                        </p:attrNameLst>
                                      </p:cBhvr>
                                      <p:to>
                                        <p:strVal val="visible"/>
                                      </p:to>
                                    </p:set>
                                    <p:anim calcmode="lin" valueType="num">
                                      <p:cBhvr additive="base">
                                        <p:cTn id="19" dur="500" fill="hold"/>
                                        <p:tgtEl>
                                          <p:spTgt spid="30723">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072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30723">
                                            <p:txEl>
                                              <p:pRg st="3" end="3"/>
                                            </p:txEl>
                                          </p:spTgt>
                                        </p:tgtEl>
                                        <p:attrNameLst>
                                          <p:attrName>style.visibility</p:attrName>
                                        </p:attrNameLst>
                                      </p:cBhvr>
                                      <p:to>
                                        <p:strVal val="visible"/>
                                      </p:to>
                                    </p:set>
                                    <p:anim calcmode="lin" valueType="num">
                                      <p:cBhvr additive="base">
                                        <p:cTn id="25" dur="500" fill="hold"/>
                                        <p:tgtEl>
                                          <p:spTgt spid="30723">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3072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3" grpId="0" build="p" autoUpdateAnimBg="0"/>
    </p:bld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266" name="Rectangle 2" descr="Large confetti"/>
          <p:cNvSpPr>
            <a:spLocks noGrp="1" noChangeArrowheads="1"/>
          </p:cNvSpPr>
          <p:nvPr>
            <p:ph type="title"/>
          </p:nvPr>
        </p:nvSpPr>
        <p:spPr>
          <a:xfrm>
            <a:off x="2617788" y="76201"/>
            <a:ext cx="7772400" cy="1350963"/>
          </a:xfrm>
        </p:spPr>
        <p:txBody>
          <a:bodyPr/>
          <a:lstStyle/>
          <a:p>
            <a:pPr algn="ctr" eaLnBrk="1" hangingPunct="1"/>
            <a:r>
              <a:rPr lang="en-US" altLang="en-US" smtClean="0"/>
              <a:t>METODOLOGIA PROPUS</a:t>
            </a:r>
            <a:r>
              <a:rPr lang="ro-RO" altLang="en-US" smtClean="0"/>
              <a:t>Ă:</a:t>
            </a:r>
            <a:br>
              <a:rPr lang="ro-RO" altLang="en-US" smtClean="0"/>
            </a:br>
            <a:r>
              <a:rPr lang="en-US" altLang="en-US" smtClean="0"/>
              <a:t>METODA PROBLEMEI</a:t>
            </a:r>
          </a:p>
        </p:txBody>
      </p:sp>
      <p:sp>
        <p:nvSpPr>
          <p:cNvPr id="31747" name="Rectangle 3"/>
          <p:cNvSpPr>
            <a:spLocks noGrp="1" noChangeArrowheads="1"/>
          </p:cNvSpPr>
          <p:nvPr>
            <p:ph idx="1"/>
          </p:nvPr>
        </p:nvSpPr>
        <p:spPr>
          <a:xfrm>
            <a:off x="763325" y="1752600"/>
            <a:ext cx="10670651" cy="4876800"/>
          </a:xfrm>
        </p:spPr>
        <p:txBody>
          <a:bodyPr>
            <a:normAutofit/>
          </a:bodyPr>
          <a:lstStyle/>
          <a:p>
            <a:pPr marL="0" indent="0">
              <a:lnSpc>
                <a:spcPct val="90000"/>
              </a:lnSpc>
              <a:buNone/>
              <a:defRPr/>
            </a:pPr>
            <a:r>
              <a:rPr lang="en-US" altLang="en-US" dirty="0" err="1" smtClean="0"/>
              <a:t>Aceasta</a:t>
            </a:r>
            <a:r>
              <a:rPr lang="en-US" altLang="en-US" dirty="0" smtClean="0"/>
              <a:t> </a:t>
            </a:r>
            <a:r>
              <a:rPr lang="en-US" altLang="en-US" dirty="0" err="1" smtClean="0"/>
              <a:t>conține</a:t>
            </a:r>
            <a:r>
              <a:rPr lang="en-US" altLang="en-US" dirty="0" smtClean="0"/>
              <a:t> 5 faze:</a:t>
            </a:r>
          </a:p>
          <a:p>
            <a:pPr marL="514350" indent="-514350">
              <a:lnSpc>
                <a:spcPct val="90000"/>
              </a:lnSpc>
              <a:buFont typeface="+mj-lt"/>
              <a:buAutoNum type="arabicPeriod"/>
              <a:defRPr/>
            </a:pPr>
            <a:r>
              <a:rPr lang="en-US" altLang="en-US" sz="3600" dirty="0" err="1"/>
              <a:t>crearea</a:t>
            </a:r>
            <a:r>
              <a:rPr lang="en-US" altLang="en-US" sz="3600" dirty="0"/>
              <a:t> </a:t>
            </a:r>
            <a:r>
              <a:rPr lang="en-US" altLang="en-US" sz="3600" dirty="0" err="1"/>
              <a:t>unei</a:t>
            </a:r>
            <a:r>
              <a:rPr lang="en-US" altLang="en-US" sz="3600" dirty="0"/>
              <a:t> </a:t>
            </a:r>
            <a:r>
              <a:rPr lang="en-US" altLang="en-US" sz="3600" dirty="0" err="1"/>
              <a:t>situații</a:t>
            </a:r>
            <a:r>
              <a:rPr lang="en-US" altLang="en-US" sz="3600" dirty="0"/>
              <a:t> </a:t>
            </a:r>
            <a:r>
              <a:rPr lang="en-US" altLang="en-US" sz="3600" dirty="0" err="1"/>
              <a:t>empirice</a:t>
            </a:r>
            <a:r>
              <a:rPr lang="en-US" altLang="en-US" sz="3600" dirty="0"/>
              <a:t> </a:t>
            </a:r>
            <a:r>
              <a:rPr lang="en-US" altLang="en-US" sz="3600" dirty="0" err="1"/>
              <a:t>bazată</a:t>
            </a:r>
            <a:r>
              <a:rPr lang="en-US" altLang="en-US" sz="3600" dirty="0"/>
              <a:t> </a:t>
            </a:r>
            <a:r>
              <a:rPr lang="en-US" altLang="en-US" sz="3600" dirty="0" err="1"/>
              <a:t>pe</a:t>
            </a:r>
            <a:r>
              <a:rPr lang="en-US" altLang="en-US" sz="3600" dirty="0"/>
              <a:t> </a:t>
            </a:r>
            <a:r>
              <a:rPr lang="en-US" altLang="en-US" sz="3600" dirty="0" err="1"/>
              <a:t>experiența</a:t>
            </a:r>
            <a:r>
              <a:rPr lang="en-US" altLang="en-US" sz="3600" dirty="0"/>
              <a:t> </a:t>
            </a:r>
            <a:r>
              <a:rPr lang="en-US" altLang="en-US" sz="3600" dirty="0" err="1"/>
              <a:t>reală</a:t>
            </a:r>
            <a:endParaRPr lang="en-US" altLang="en-US" sz="3600" dirty="0"/>
          </a:p>
          <a:p>
            <a:pPr marL="514350" indent="-514350">
              <a:lnSpc>
                <a:spcPct val="90000"/>
              </a:lnSpc>
              <a:buFont typeface="+mj-lt"/>
              <a:buAutoNum type="arabicPeriod"/>
              <a:defRPr/>
            </a:pPr>
            <a:r>
              <a:rPr lang="en-US" altLang="en-US" sz="3600" dirty="0" err="1"/>
              <a:t>identificarea</a:t>
            </a:r>
            <a:r>
              <a:rPr lang="en-US" altLang="en-US" sz="3600" dirty="0"/>
              <a:t> </a:t>
            </a:r>
            <a:r>
              <a:rPr lang="en-US" altLang="en-US" sz="3600" dirty="0" err="1"/>
              <a:t>problemelor</a:t>
            </a:r>
            <a:r>
              <a:rPr lang="en-US" altLang="en-US" sz="3600" dirty="0"/>
              <a:t> </a:t>
            </a:r>
            <a:r>
              <a:rPr lang="en-US" altLang="en-US" sz="3600" dirty="0" err="1"/>
              <a:t>și</a:t>
            </a:r>
            <a:r>
              <a:rPr lang="en-US" altLang="en-US" sz="3600" dirty="0"/>
              <a:t> a </a:t>
            </a:r>
            <a:r>
              <a:rPr lang="en-US" altLang="en-US" sz="3600" dirty="0" err="1"/>
              <a:t>dificultăților</a:t>
            </a:r>
            <a:endParaRPr lang="en-US" altLang="en-US" sz="3600" dirty="0"/>
          </a:p>
          <a:p>
            <a:pPr marL="514350" indent="-514350">
              <a:lnSpc>
                <a:spcPct val="90000"/>
              </a:lnSpc>
              <a:buFont typeface="+mj-lt"/>
              <a:buAutoNum type="arabicPeriod"/>
              <a:defRPr/>
            </a:pPr>
            <a:r>
              <a:rPr lang="en-US" altLang="en-US" sz="3600" dirty="0" err="1"/>
              <a:t>analizarea</a:t>
            </a:r>
            <a:r>
              <a:rPr lang="en-US" altLang="en-US" sz="3600" dirty="0"/>
              <a:t> </a:t>
            </a:r>
            <a:r>
              <a:rPr lang="en-US" altLang="en-US" sz="3600" dirty="0" err="1"/>
              <a:t>datelor</a:t>
            </a:r>
            <a:r>
              <a:rPr lang="en-US" altLang="en-US" sz="3600" dirty="0"/>
              <a:t> </a:t>
            </a:r>
            <a:r>
              <a:rPr lang="en-US" altLang="en-US" sz="3600" dirty="0" err="1"/>
              <a:t>disponibile</a:t>
            </a:r>
            <a:r>
              <a:rPr lang="en-US" altLang="en-US" sz="3600" dirty="0"/>
              <a:t> </a:t>
            </a:r>
            <a:r>
              <a:rPr lang="en-US" altLang="en-US" sz="3600" dirty="0" err="1"/>
              <a:t>și</a:t>
            </a:r>
            <a:r>
              <a:rPr lang="en-US" altLang="en-US" sz="3600" dirty="0"/>
              <a:t> </a:t>
            </a:r>
            <a:r>
              <a:rPr lang="en-US" altLang="en-US" sz="3600" dirty="0" err="1"/>
              <a:t>căutarea</a:t>
            </a:r>
            <a:r>
              <a:rPr lang="en-US" altLang="en-US" sz="3600" dirty="0"/>
              <a:t> </a:t>
            </a:r>
            <a:r>
              <a:rPr lang="en-US" altLang="en-US" sz="3600" dirty="0" err="1"/>
              <a:t>soluțiilor</a:t>
            </a:r>
            <a:endParaRPr lang="en-US" altLang="en-US" sz="3600" dirty="0"/>
          </a:p>
          <a:p>
            <a:pPr marL="514350" indent="-514350">
              <a:lnSpc>
                <a:spcPct val="90000"/>
              </a:lnSpc>
              <a:buFont typeface="+mj-lt"/>
              <a:buAutoNum type="arabicPeriod"/>
              <a:defRPr/>
            </a:pPr>
            <a:r>
              <a:rPr lang="en-US" altLang="en-US" sz="3600" dirty="0" err="1"/>
              <a:t>formularea</a:t>
            </a:r>
            <a:r>
              <a:rPr lang="en-US" altLang="en-US" sz="3600" dirty="0"/>
              <a:t> </a:t>
            </a:r>
            <a:r>
              <a:rPr lang="en-US" altLang="en-US" sz="3600" dirty="0" err="1"/>
              <a:t>ipotezelor</a:t>
            </a:r>
            <a:r>
              <a:rPr lang="en-US" altLang="en-US" sz="3600" dirty="0"/>
              <a:t>, </a:t>
            </a:r>
            <a:r>
              <a:rPr lang="en-US" altLang="en-US" sz="3600" dirty="0" err="1"/>
              <a:t>soluțiilor</a:t>
            </a:r>
            <a:endParaRPr lang="en-US" altLang="en-US" sz="3600" dirty="0"/>
          </a:p>
          <a:p>
            <a:pPr marL="514350" indent="-514350">
              <a:lnSpc>
                <a:spcPct val="90000"/>
              </a:lnSpc>
              <a:buFont typeface="+mj-lt"/>
              <a:buAutoNum type="arabicPeriod"/>
              <a:defRPr/>
            </a:pPr>
            <a:r>
              <a:rPr lang="en-US" altLang="en-US" sz="3600" dirty="0" err="1"/>
              <a:t>probarea</a:t>
            </a:r>
            <a:r>
              <a:rPr lang="en-US" altLang="en-US" sz="3600" dirty="0"/>
              <a:t> </a:t>
            </a:r>
            <a:r>
              <a:rPr lang="en-US" altLang="en-US" sz="3600" dirty="0" err="1"/>
              <a:t>prin</a:t>
            </a:r>
            <a:r>
              <a:rPr lang="en-US" altLang="en-US" sz="3600" dirty="0"/>
              <a:t> </a:t>
            </a:r>
            <a:r>
              <a:rPr lang="en-US" altLang="en-US" sz="3600" dirty="0" err="1"/>
              <a:t>acțiune</a:t>
            </a:r>
            <a:endParaRPr lang="en-US" altLang="en-US" sz="3600" dirty="0"/>
          </a:p>
        </p:txBody>
      </p:sp>
    </p:spTree>
    <p:extLst>
      <p:ext uri="{BB962C8B-B14F-4D97-AF65-F5344CB8AC3E}">
        <p14:creationId xmlns:p14="http://schemas.microsoft.com/office/powerpoint/2010/main" val="3803228072"/>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anim calcmode="lin" valueType="num">
                                      <p:cBhvr additive="base">
                                        <p:cTn id="7" dur="500" fill="hold"/>
                                        <p:tgtEl>
                                          <p:spTgt spid="31747">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174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31747">
                                            <p:txEl>
                                              <p:pRg st="1" end="1"/>
                                            </p:txEl>
                                          </p:spTgt>
                                        </p:tgtEl>
                                        <p:attrNameLst>
                                          <p:attrName>style.visibility</p:attrName>
                                        </p:attrNameLst>
                                      </p:cBhvr>
                                      <p:to>
                                        <p:strVal val="visible"/>
                                      </p:to>
                                    </p:set>
                                    <p:anim calcmode="lin" valueType="num">
                                      <p:cBhvr additive="base">
                                        <p:cTn id="13" dur="500" fill="hold"/>
                                        <p:tgtEl>
                                          <p:spTgt spid="31747">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174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1747">
                                            <p:txEl>
                                              <p:pRg st="2" end="2"/>
                                            </p:txEl>
                                          </p:spTgt>
                                        </p:tgtEl>
                                        <p:attrNameLst>
                                          <p:attrName>style.visibility</p:attrName>
                                        </p:attrNameLst>
                                      </p:cBhvr>
                                      <p:to>
                                        <p:strVal val="visible"/>
                                      </p:to>
                                    </p:set>
                                    <p:anim calcmode="lin" valueType="num">
                                      <p:cBhvr additive="base">
                                        <p:cTn id="19" dur="500" fill="hold"/>
                                        <p:tgtEl>
                                          <p:spTgt spid="31747">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174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31747">
                                            <p:txEl>
                                              <p:pRg st="3" end="3"/>
                                            </p:txEl>
                                          </p:spTgt>
                                        </p:tgtEl>
                                        <p:attrNameLst>
                                          <p:attrName>style.visibility</p:attrName>
                                        </p:attrNameLst>
                                      </p:cBhvr>
                                      <p:to>
                                        <p:strVal val="visible"/>
                                      </p:to>
                                    </p:set>
                                    <p:anim calcmode="lin" valueType="num">
                                      <p:cBhvr additive="base">
                                        <p:cTn id="25" dur="500" fill="hold"/>
                                        <p:tgtEl>
                                          <p:spTgt spid="31747">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3174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31747">
                                            <p:txEl>
                                              <p:pRg st="4" end="4"/>
                                            </p:txEl>
                                          </p:spTgt>
                                        </p:tgtEl>
                                        <p:attrNameLst>
                                          <p:attrName>style.visibility</p:attrName>
                                        </p:attrNameLst>
                                      </p:cBhvr>
                                      <p:to>
                                        <p:strVal val="visible"/>
                                      </p:to>
                                    </p:set>
                                    <p:anim calcmode="lin" valueType="num">
                                      <p:cBhvr additive="base">
                                        <p:cTn id="31" dur="500" fill="hold"/>
                                        <p:tgtEl>
                                          <p:spTgt spid="31747">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3174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31747">
                                            <p:txEl>
                                              <p:pRg st="5" end="5"/>
                                            </p:txEl>
                                          </p:spTgt>
                                        </p:tgtEl>
                                        <p:attrNameLst>
                                          <p:attrName>style.visibility</p:attrName>
                                        </p:attrNameLst>
                                      </p:cBhvr>
                                      <p:to>
                                        <p:strVal val="visible"/>
                                      </p:to>
                                    </p:set>
                                    <p:anim calcmode="lin" valueType="num">
                                      <p:cBhvr additive="base">
                                        <p:cTn id="37" dur="500" fill="hold"/>
                                        <p:tgtEl>
                                          <p:spTgt spid="31747">
                                            <p:txEl>
                                              <p:pRg st="5" end="5"/>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31747">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build="p" autoUpdateAnimBg="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133</TotalTime>
  <Words>3232</Words>
  <Application>Microsoft Office PowerPoint</Application>
  <PresentationFormat>Widescreen</PresentationFormat>
  <Paragraphs>386</Paragraphs>
  <Slides>67</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67</vt:i4>
      </vt:variant>
    </vt:vector>
  </HeadingPairs>
  <TitlesOfParts>
    <vt:vector size="79" baseType="lpstr">
      <vt:lpstr>Microsoft YaHei</vt:lpstr>
      <vt:lpstr>Arial</vt:lpstr>
      <vt:lpstr>Arial Black</vt:lpstr>
      <vt:lpstr>Calibri</vt:lpstr>
      <vt:lpstr>Century Gothic</vt:lpstr>
      <vt:lpstr>Comic Sans MS</vt:lpstr>
      <vt:lpstr>Times New Roman</vt:lpstr>
      <vt:lpstr>Verdana</vt:lpstr>
      <vt:lpstr>Wingdings</vt:lpstr>
      <vt:lpstr>Wingdings 2</vt:lpstr>
      <vt:lpstr>Wingdings 3</vt:lpstr>
      <vt:lpstr>Ion</vt:lpstr>
      <vt:lpstr>John Dewey</vt:lpstr>
      <vt:lpstr>John Dewey</vt:lpstr>
      <vt:lpstr>DATE BIOGRAFICE</vt:lpstr>
      <vt:lpstr>PRINCIPALELE SALE LUCRĂRI </vt:lpstr>
      <vt:lpstr>DEVIZA SA</vt:lpstr>
      <vt:lpstr>FILOZOFIA</vt:lpstr>
      <vt:lpstr>EDUCAȚIA </vt:lpstr>
      <vt:lpstr>“ȘCOALA NU ESTE PREGĂTIRE PENTRU VIAȚĂ, CI VIAȚA ÎNSĂȘI”</vt:lpstr>
      <vt:lpstr>METODOLOGIA PROPUSĂ: METODA PROBLEMEI</vt:lpstr>
      <vt:lpstr>METODA PROBLEMEI - avantaje</vt:lpstr>
      <vt:lpstr>Teoriile sale au fost puse in aplicatie in Scoala experimentală din CHICAGO pe care a fondat-o in 1896.  </vt:lpstr>
      <vt:lpstr>Câteva idei privind educația copiilor:</vt:lpstr>
      <vt:lpstr>Viziunea Dewey privind rolul profesorului</vt:lpstr>
      <vt:lpstr>Dezvoltări contemporane ale contribuției lui J. Dewey... </vt:lpstr>
      <vt:lpstr>Ce este practica reflexivă?</vt:lpstr>
      <vt:lpstr>Ce este practica reflexivă?</vt:lpstr>
      <vt:lpstr>Ce este practica reflexivă? </vt:lpstr>
      <vt:lpstr>PowerPoint Presentation</vt:lpstr>
      <vt:lpstr>Care ar fi scopurile mari ale reflecţiei pentru un profesor?</vt:lpstr>
      <vt:lpstr>PowerPoint Presentation</vt:lpstr>
      <vt:lpstr>Carl Rogers – psihologia umanistă</vt:lpstr>
      <vt:lpstr>Autenticitatea  Carl Rogers – 10 principii ale învăţării  </vt:lpstr>
      <vt:lpstr>Autenticitatea  Carl Rogers – 10 principii ale învăţării</vt:lpstr>
      <vt:lpstr>Autenticitatea  Carl Rogers – 10 principii ale învăţării</vt:lpstr>
      <vt:lpstr>Înţelepciunea</vt:lpstr>
      <vt:lpstr>Înţelepciunea</vt:lpstr>
      <vt:lpstr>Înţelepciunea</vt:lpstr>
      <vt:lpstr>Înţelepciunea</vt:lpstr>
      <vt:lpstr>Înţelepciunea</vt:lpstr>
      <vt:lpstr>PowerPoint Presentation</vt:lpstr>
      <vt:lpstr>Fineţea</vt:lpstr>
      <vt:lpstr>Care ar fi scopurile mari ale reflecţiei pentru un profesor?</vt:lpstr>
      <vt:lpstr>Care ar fi scopurile mari ale reflecţiei pentru un profesor?</vt:lpstr>
      <vt:lpstr>Care ar fi scopurile mari ale reflecţiei pentru un profesor?</vt:lpstr>
      <vt:lpstr>Beneficii şi provocări ale practicii reflexive</vt:lpstr>
      <vt:lpstr>Beneficii şi provocări ale practicii reflexive</vt:lpstr>
      <vt:lpstr>Beneficii şi provocări ale practicii reflexive</vt:lpstr>
      <vt:lpstr>Tipuri de reflecţie</vt:lpstr>
      <vt:lpstr>Instrumente ale reflecţiei</vt:lpstr>
      <vt:lpstr>Instrumente ale reflecţiei</vt:lpstr>
      <vt:lpstr>Instrumente ale reflecţiei</vt:lpstr>
      <vt:lpstr>Instrumente ale reflecţiei</vt:lpstr>
      <vt:lpstr>Feed –back  si evaluare  Cum să oferim și cum să primim feedback? </vt:lpstr>
      <vt:lpstr>Tipuri de feedback</vt:lpstr>
      <vt:lpstr>Stresul ocupational  (Travers &amp; Cooper, 1996; Dunham &amp; Varma, 1998; Kyriacou, 2000, Huberman, 1993, apud Kyriacou, 2001)</vt:lpstr>
      <vt:lpstr>Stresul ocupational  (Travers &amp; Cooper, 1996; Dunham &amp; Varma, 1998; Kyriacou, 2000, Huberman, 1993, apud Kyriacou, 2001)</vt:lpstr>
      <vt:lpstr>La ce poate fi util jurnalul?</vt:lpstr>
      <vt:lpstr>Cu ce alte forme de dezvoltare profesională poate fi combinat jurnalul?</vt:lpstr>
      <vt:lpstr>Instrumente ale reflecţiei</vt:lpstr>
      <vt:lpstr>Instrumente ale reflecţiei</vt:lpstr>
      <vt:lpstr>Rezultate la nivel organizaţional</vt:lpstr>
      <vt:lpstr>Rezultate la nivel organizaţional</vt:lpstr>
      <vt:lpstr>Rezultate la nivel organizaţional</vt:lpstr>
      <vt:lpstr>Rezultate la nivel organizaţional</vt:lpstr>
      <vt:lpstr>Rezultate la nivel organizaţional</vt:lpstr>
      <vt:lpstr>Rezultate la nivel organizaţional</vt:lpstr>
      <vt:lpstr>De ce nu le place copiilor şcoala?</vt:lpstr>
      <vt:lpstr>De ce nu le place copiilor şcoala?</vt:lpstr>
      <vt:lpstr>De ce nu le place copiilor şcoala?</vt:lpstr>
      <vt:lpstr>De ce nu le place copiilor şcoala?</vt:lpstr>
      <vt:lpstr>Cum putem sprijini copiii să le placă şcoala?</vt:lpstr>
      <vt:lpstr>Cum putem sprijini copiii să le placă şcoala?</vt:lpstr>
      <vt:lpstr>Cum putem sprijini elevii lenţi să le placă şcoala?</vt:lpstr>
      <vt:lpstr>Beneficiul major al practicii reflexive, Paul şi Elder, 2001</vt:lpstr>
      <vt:lpstr>Scopul posibil cel mai important al reflecţiei profesorului</vt:lpstr>
      <vt:lpstr>Vă mulţumesc pentru participare!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diana csorba</dc:creator>
  <cp:lastModifiedBy>diana csorba</cp:lastModifiedBy>
  <cp:revision>7</cp:revision>
  <dcterms:created xsi:type="dcterms:W3CDTF">2021-11-08T07:08:52Z</dcterms:created>
  <dcterms:modified xsi:type="dcterms:W3CDTF">2021-11-11T10:38:15Z</dcterms:modified>
</cp:coreProperties>
</file>

<file path=docProps/thumbnail.jpeg>
</file>